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0" r:id="rId2"/>
    <p:sldId id="269" r:id="rId3"/>
    <p:sldId id="259" r:id="rId4"/>
    <p:sldId id="277" r:id="rId5"/>
    <p:sldId id="262" r:id="rId6"/>
    <p:sldId id="279" r:id="rId7"/>
    <p:sldId id="263" r:id="rId8"/>
    <p:sldId id="267" r:id="rId9"/>
    <p:sldId id="264" r:id="rId10"/>
    <p:sldId id="266" r:id="rId11"/>
    <p:sldId id="270" r:id="rId12"/>
    <p:sldId id="272" r:id="rId13"/>
    <p:sldId id="278" r:id="rId14"/>
    <p:sldId id="274" r:id="rId15"/>
    <p:sldId id="271" r:id="rId16"/>
    <p:sldId id="275" r:id="rId17"/>
    <p:sldId id="276" r:id="rId18"/>
    <p:sldId id="281" r:id="rId19"/>
    <p:sldId id="282" r:id="rId20"/>
    <p:sldId id="283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7D5"/>
    <a:srgbClr val="CDF7FF"/>
    <a:srgbClr val="E9F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4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607FB-4AF3-41D9-93C1-AF2B65302971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64A05-9D98-47C5-97FE-2EB410531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2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2A929-E004-4242-BA74-AAD7B805C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32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23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72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63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6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2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8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3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D96EEDE-6486-774B-B0E3-751BBA42CE35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2" y="225778"/>
            <a:ext cx="7140547" cy="859812"/>
          </a:xfrm>
          <a:prstGeom prst="rect">
            <a:avLst/>
          </a:prstGeom>
        </p:spPr>
        <p:txBody>
          <a:bodyPr lIns="0" anchor="ctr" anchorCtr="0"/>
          <a:lstStyle>
            <a:lvl1pPr>
              <a:defRPr lang="en-US" sz="28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UMD_primary_mar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31" y="396180"/>
            <a:ext cx="1779507" cy="49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2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0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78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3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1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1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7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5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3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0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7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67388-0790-496E-9A12-37055489AF4F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4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24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C:\Z\metis\outputs\Maps\Argentina\raster\Eg1\byYear\map_Argentina_raster_demeterLandUse_2005_Eg1_hydrobid_FREESCALE.png" TargetMode="External"/><Relationship Id="rId7" Type="http://schemas.openxmlformats.org/officeDocument/2006/relationships/image" Target="file:///C:\Z\metis\outputs\Maps\Argentina\raster\Eg1\byYear\map_Argentina_raster_demeterLandUse_2005_Eg1_hydrobid_PRETTY.png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file:///C:\Z\metis\outputs\Maps\Argentina\raster\Eg1\byYear\map_Argentina_raster_demeterLandUse_2005_Eg1_hydrobid_KMEANS.png" TargetMode="Externa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80.png"/><Relationship Id="rId21" Type="http://schemas.openxmlformats.org/officeDocument/2006/relationships/image" Target="../media/image71.png"/><Relationship Id="rId17" Type="http://schemas.openxmlformats.org/officeDocument/2006/relationships/image" Target="../media/image270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3" Type="http://schemas.openxmlformats.org/officeDocument/2006/relationships/image" Target="../media/image73.png"/><Relationship Id="rId19" Type="http://schemas.openxmlformats.org/officeDocument/2006/relationships/image" Target="../media/image94.png"/><Relationship Id="rId22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Figures for Metis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72" y="2637274"/>
            <a:ext cx="1248537" cy="960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202" y="2667049"/>
            <a:ext cx="3168328" cy="90144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38180" y="5034814"/>
            <a:ext cx="11556793" cy="70339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60000">
                <a:schemeClr val="bg1">
                  <a:lumMod val="75000"/>
                </a:schemeClr>
              </a:gs>
              <a:gs pos="76000">
                <a:schemeClr val="bg1"/>
              </a:gs>
              <a:gs pos="9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38182" y="2311122"/>
            <a:ext cx="115567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99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566" y="884171"/>
            <a:ext cx="1438275" cy="6762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Connector 37"/>
          <p:cNvCxnSpPr/>
          <p:nvPr/>
        </p:nvCxnSpPr>
        <p:spPr>
          <a:xfrm flipH="1">
            <a:off x="2853904" y="987553"/>
            <a:ext cx="1023152" cy="781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 flipV="1">
            <a:off x="1031878" y="1443455"/>
            <a:ext cx="911156" cy="6934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438" y="284095"/>
            <a:ext cx="2990850" cy="2552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87" y="496539"/>
            <a:ext cx="1304925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49" y="2471035"/>
            <a:ext cx="4042219" cy="266735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280" y="3758218"/>
            <a:ext cx="4868591" cy="21812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Straight Connector 32"/>
          <p:cNvCxnSpPr>
            <a:endCxn id="17" idx="0"/>
          </p:cNvCxnSpPr>
          <p:nvPr/>
        </p:nvCxnSpPr>
        <p:spPr>
          <a:xfrm flipH="1">
            <a:off x="4554575" y="2836795"/>
            <a:ext cx="490948" cy="9214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4" idx="1"/>
          </p:cNvCxnSpPr>
          <p:nvPr/>
        </p:nvCxnSpPr>
        <p:spPr>
          <a:xfrm>
            <a:off x="5102354" y="749809"/>
            <a:ext cx="2533533" cy="2325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14" idx="1"/>
          </p:cNvCxnSpPr>
          <p:nvPr/>
        </p:nvCxnSpPr>
        <p:spPr>
          <a:xfrm flipV="1">
            <a:off x="5542864" y="982315"/>
            <a:ext cx="2093023" cy="443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14" idx="1"/>
          </p:cNvCxnSpPr>
          <p:nvPr/>
        </p:nvCxnSpPr>
        <p:spPr>
          <a:xfrm>
            <a:off x="5102354" y="538519"/>
            <a:ext cx="2533533" cy="4437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0"/>
            <a:endCxn id="14" idx="2"/>
          </p:cNvCxnSpPr>
          <p:nvPr/>
        </p:nvCxnSpPr>
        <p:spPr>
          <a:xfrm flipH="1" flipV="1">
            <a:off x="8288350" y="1468090"/>
            <a:ext cx="1522709" cy="1002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2120280" y="3341842"/>
            <a:ext cx="2149969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All figures are based on data from these tables</a:t>
            </a:r>
          </a:p>
        </p:txBody>
      </p:sp>
    </p:spTree>
    <p:extLst>
      <p:ext uri="{BB962C8B-B14F-4D97-AF65-F5344CB8AC3E}">
        <p14:creationId xmlns:p14="http://schemas.microsoft.com/office/powerpoint/2010/main" val="1799287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68680" y="205912"/>
            <a:ext cx="10917936" cy="65423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32" y="517271"/>
            <a:ext cx="4782312" cy="2592174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7749168" y="210011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Scenarios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419776" y="3581261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Diff Charts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711140" y="20591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Regions &amp;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762" y="3896717"/>
            <a:ext cx="4995453" cy="2742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432" y="3896718"/>
            <a:ext cx="4782312" cy="2565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62" y="540160"/>
            <a:ext cx="4832241" cy="2573383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7749168" y="358535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Line Charts</a:t>
            </a:r>
          </a:p>
        </p:txBody>
      </p:sp>
    </p:spTree>
    <p:extLst>
      <p:ext uri="{BB962C8B-B14F-4D97-AF65-F5344CB8AC3E}">
        <p14:creationId xmlns:p14="http://schemas.microsoft.com/office/powerpoint/2010/main" val="1278094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3848" y="240116"/>
            <a:ext cx="11817360" cy="65173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8" y="795528"/>
            <a:ext cx="2829934" cy="5431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47" y="1165860"/>
            <a:ext cx="2411252" cy="4690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984" y="1353312"/>
            <a:ext cx="2237301" cy="4315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769" y="1737360"/>
            <a:ext cx="3303851" cy="2304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769" y="4060269"/>
            <a:ext cx="2980816" cy="2318412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-158776" y="484169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Regional highlight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815522" y="825015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Overlap Lines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06436" y="105338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Extended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220873" y="144291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Close-up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220873" y="3748911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vs Grid Size</a:t>
            </a:r>
          </a:p>
        </p:txBody>
      </p:sp>
    </p:spTree>
    <p:extLst>
      <p:ext uri="{BB962C8B-B14F-4D97-AF65-F5344CB8AC3E}">
        <p14:creationId xmlns:p14="http://schemas.microsoft.com/office/powerpoint/2010/main" val="856055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97793" y="59454"/>
            <a:ext cx="11675119" cy="657328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"/>
          <a:stretch/>
        </p:blipFill>
        <p:spPr>
          <a:xfrm>
            <a:off x="342900" y="345839"/>
            <a:ext cx="3461301" cy="2804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86" y="345838"/>
            <a:ext cx="3606406" cy="28049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783" y="3736690"/>
            <a:ext cx="3611409" cy="2808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r="13270"/>
          <a:stretch/>
        </p:blipFill>
        <p:spPr>
          <a:xfrm>
            <a:off x="7886700" y="1995858"/>
            <a:ext cx="3671887" cy="37966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/>
          <a:stretch/>
        </p:blipFill>
        <p:spPr>
          <a:xfrm>
            <a:off x="585788" y="3821569"/>
            <a:ext cx="3226365" cy="281116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09720" y="0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States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10076" y="45566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Basins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060" y="3333575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Overlap – States vs. Basin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65285" y="3333575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Visualize Boundaries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394269" y="1385326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Visualize Grid Size</a:t>
            </a:r>
            <a:endParaRPr lang="en-US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281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197793" y="59454"/>
            <a:ext cx="11675119" cy="657328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335714" y="225217"/>
            <a:ext cx="4687949" cy="2756519"/>
            <a:chOff x="200014" y="255354"/>
            <a:chExt cx="4687949" cy="2756519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200014" y="977169"/>
              <a:ext cx="2212996" cy="2034704"/>
              <a:chOff x="605655" y="1219200"/>
              <a:chExt cx="2890579" cy="2657698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1337410" y="1219200"/>
                <a:ext cx="1140970" cy="2657698"/>
                <a:chOff x="1337410" y="1219200"/>
                <a:chExt cx="1140970" cy="2657698"/>
              </a:xfrm>
            </p:grpSpPr>
            <p:sp>
              <p:nvSpPr>
                <p:cNvPr id="60" name="Freeform 59"/>
                <p:cNvSpPr/>
                <p:nvPr/>
              </p:nvSpPr>
              <p:spPr>
                <a:xfrm>
                  <a:off x="1391920" y="1219200"/>
                  <a:ext cx="1020874" cy="2570480"/>
                </a:xfrm>
                <a:custGeom>
                  <a:avLst/>
                  <a:gdLst>
                    <a:gd name="connsiteX0" fmla="*/ 193040 w 1020874"/>
                    <a:gd name="connsiteY0" fmla="*/ 30480 h 2398630"/>
                    <a:gd name="connsiteX1" fmla="*/ 193040 w 1020874"/>
                    <a:gd name="connsiteY1" fmla="*/ 30480 h 2398630"/>
                    <a:gd name="connsiteX2" fmla="*/ 386080 w 1020874"/>
                    <a:gd name="connsiteY2" fmla="*/ 20320 h 2398630"/>
                    <a:gd name="connsiteX3" fmla="*/ 416560 w 1020874"/>
                    <a:gd name="connsiteY3" fmla="*/ 10160 h 2398630"/>
                    <a:gd name="connsiteX4" fmla="*/ 467360 w 1020874"/>
                    <a:gd name="connsiteY4" fmla="*/ 0 h 2398630"/>
                    <a:gd name="connsiteX5" fmla="*/ 589280 w 1020874"/>
                    <a:gd name="connsiteY5" fmla="*/ 10160 h 2398630"/>
                    <a:gd name="connsiteX6" fmla="*/ 629920 w 1020874"/>
                    <a:gd name="connsiteY6" fmla="*/ 20320 h 2398630"/>
                    <a:gd name="connsiteX7" fmla="*/ 924560 w 1020874"/>
                    <a:gd name="connsiteY7" fmla="*/ 10160 h 2398630"/>
                    <a:gd name="connsiteX8" fmla="*/ 995680 w 1020874"/>
                    <a:gd name="connsiteY8" fmla="*/ 20320 h 2398630"/>
                    <a:gd name="connsiteX9" fmla="*/ 965200 w 1020874"/>
                    <a:gd name="connsiteY9" fmla="*/ 325120 h 2398630"/>
                    <a:gd name="connsiteX10" fmla="*/ 975360 w 1020874"/>
                    <a:gd name="connsiteY10" fmla="*/ 528320 h 2398630"/>
                    <a:gd name="connsiteX11" fmla="*/ 955040 w 1020874"/>
                    <a:gd name="connsiteY11" fmla="*/ 721360 h 2398630"/>
                    <a:gd name="connsiteX12" fmla="*/ 873760 w 1020874"/>
                    <a:gd name="connsiteY12" fmla="*/ 782320 h 2398630"/>
                    <a:gd name="connsiteX13" fmla="*/ 822960 w 1020874"/>
                    <a:gd name="connsiteY13" fmla="*/ 812800 h 2398630"/>
                    <a:gd name="connsiteX14" fmla="*/ 792480 w 1020874"/>
                    <a:gd name="connsiteY14" fmla="*/ 833120 h 2398630"/>
                    <a:gd name="connsiteX15" fmla="*/ 711200 w 1020874"/>
                    <a:gd name="connsiteY15" fmla="*/ 843280 h 2398630"/>
                    <a:gd name="connsiteX16" fmla="*/ 701040 w 1020874"/>
                    <a:gd name="connsiteY16" fmla="*/ 873760 h 2398630"/>
                    <a:gd name="connsiteX17" fmla="*/ 721360 w 1020874"/>
                    <a:gd name="connsiteY17" fmla="*/ 1005840 h 2398630"/>
                    <a:gd name="connsiteX18" fmla="*/ 731520 w 1020874"/>
                    <a:gd name="connsiteY18" fmla="*/ 1239520 h 2398630"/>
                    <a:gd name="connsiteX19" fmla="*/ 741680 w 1020874"/>
                    <a:gd name="connsiteY19" fmla="*/ 1290320 h 2398630"/>
                    <a:gd name="connsiteX20" fmla="*/ 772160 w 1020874"/>
                    <a:gd name="connsiteY20" fmla="*/ 1402080 h 2398630"/>
                    <a:gd name="connsiteX21" fmla="*/ 751840 w 1020874"/>
                    <a:gd name="connsiteY21" fmla="*/ 1483360 h 2398630"/>
                    <a:gd name="connsiteX22" fmla="*/ 721360 w 1020874"/>
                    <a:gd name="connsiteY22" fmla="*/ 1615440 h 2398630"/>
                    <a:gd name="connsiteX23" fmla="*/ 690880 w 1020874"/>
                    <a:gd name="connsiteY23" fmla="*/ 1645920 h 2398630"/>
                    <a:gd name="connsiteX24" fmla="*/ 660400 w 1020874"/>
                    <a:gd name="connsiteY24" fmla="*/ 1666240 h 2398630"/>
                    <a:gd name="connsiteX25" fmla="*/ 538480 w 1020874"/>
                    <a:gd name="connsiteY25" fmla="*/ 1686560 h 2398630"/>
                    <a:gd name="connsiteX26" fmla="*/ 518160 w 1020874"/>
                    <a:gd name="connsiteY26" fmla="*/ 1767840 h 2398630"/>
                    <a:gd name="connsiteX27" fmla="*/ 477520 w 1020874"/>
                    <a:gd name="connsiteY27" fmla="*/ 1889760 h 2398630"/>
                    <a:gd name="connsiteX28" fmla="*/ 467360 w 1020874"/>
                    <a:gd name="connsiteY28" fmla="*/ 1960880 h 2398630"/>
                    <a:gd name="connsiteX29" fmla="*/ 447040 w 1020874"/>
                    <a:gd name="connsiteY29" fmla="*/ 2001520 h 2398630"/>
                    <a:gd name="connsiteX30" fmla="*/ 436880 w 1020874"/>
                    <a:gd name="connsiteY30" fmla="*/ 2235200 h 2398630"/>
                    <a:gd name="connsiteX31" fmla="*/ 426720 w 1020874"/>
                    <a:gd name="connsiteY31" fmla="*/ 2387600 h 2398630"/>
                    <a:gd name="connsiteX32" fmla="*/ 375920 w 1020874"/>
                    <a:gd name="connsiteY32" fmla="*/ 2377440 h 2398630"/>
                    <a:gd name="connsiteX33" fmla="*/ 345440 w 1020874"/>
                    <a:gd name="connsiteY33" fmla="*/ 2367280 h 2398630"/>
                    <a:gd name="connsiteX34" fmla="*/ 162560 w 1020874"/>
                    <a:gd name="connsiteY34" fmla="*/ 2387600 h 2398630"/>
                    <a:gd name="connsiteX35" fmla="*/ 132080 w 1020874"/>
                    <a:gd name="connsiteY35" fmla="*/ 2397760 h 2398630"/>
                    <a:gd name="connsiteX36" fmla="*/ 111760 w 1020874"/>
                    <a:gd name="connsiteY36" fmla="*/ 2367280 h 2398630"/>
                    <a:gd name="connsiteX37" fmla="*/ 81280 w 1020874"/>
                    <a:gd name="connsiteY37" fmla="*/ 2306320 h 2398630"/>
                    <a:gd name="connsiteX38" fmla="*/ 60960 w 1020874"/>
                    <a:gd name="connsiteY38" fmla="*/ 1524000 h 2398630"/>
                    <a:gd name="connsiteX39" fmla="*/ 50800 w 1020874"/>
                    <a:gd name="connsiteY39" fmla="*/ 1442720 h 2398630"/>
                    <a:gd name="connsiteX40" fmla="*/ 30480 w 1020874"/>
                    <a:gd name="connsiteY40" fmla="*/ 1351280 h 2398630"/>
                    <a:gd name="connsiteX41" fmla="*/ 20320 w 1020874"/>
                    <a:gd name="connsiteY41" fmla="*/ 1320800 h 2398630"/>
                    <a:gd name="connsiteX42" fmla="*/ 0 w 1020874"/>
                    <a:gd name="connsiteY42" fmla="*/ 1290320 h 2398630"/>
                    <a:gd name="connsiteX43" fmla="*/ 10160 w 1020874"/>
                    <a:gd name="connsiteY43" fmla="*/ 1026160 h 2398630"/>
                    <a:gd name="connsiteX44" fmla="*/ 20320 w 1020874"/>
                    <a:gd name="connsiteY44" fmla="*/ 985520 h 2398630"/>
                    <a:gd name="connsiteX45" fmla="*/ 40640 w 1020874"/>
                    <a:gd name="connsiteY45" fmla="*/ 873760 h 2398630"/>
                    <a:gd name="connsiteX46" fmla="*/ 60960 w 1020874"/>
                    <a:gd name="connsiteY46" fmla="*/ 538480 h 2398630"/>
                    <a:gd name="connsiteX47" fmla="*/ 81280 w 1020874"/>
                    <a:gd name="connsiteY47" fmla="*/ 335280 h 2398630"/>
                    <a:gd name="connsiteX48" fmla="*/ 101600 w 1020874"/>
                    <a:gd name="connsiteY48" fmla="*/ 203200 h 2398630"/>
                    <a:gd name="connsiteX49" fmla="*/ 132080 w 1020874"/>
                    <a:gd name="connsiteY49" fmla="*/ 132080 h 2398630"/>
                    <a:gd name="connsiteX50" fmla="*/ 182880 w 1020874"/>
                    <a:gd name="connsiteY50" fmla="*/ 91440 h 2398630"/>
                    <a:gd name="connsiteX51" fmla="*/ 203200 w 1020874"/>
                    <a:gd name="connsiteY51" fmla="*/ 60960 h 2398630"/>
                    <a:gd name="connsiteX52" fmla="*/ 193040 w 1020874"/>
                    <a:gd name="connsiteY52" fmla="*/ 30480 h 239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1020874" h="2398630">
                      <a:moveTo>
                        <a:pt x="193040" y="30480"/>
                      </a:moveTo>
                      <a:lnTo>
                        <a:pt x="193040" y="30480"/>
                      </a:lnTo>
                      <a:cubicBezTo>
                        <a:pt x="257387" y="27093"/>
                        <a:pt x="321909" y="26154"/>
                        <a:pt x="386080" y="20320"/>
                      </a:cubicBezTo>
                      <a:cubicBezTo>
                        <a:pt x="396746" y="19350"/>
                        <a:pt x="406170" y="12757"/>
                        <a:pt x="416560" y="10160"/>
                      </a:cubicBezTo>
                      <a:cubicBezTo>
                        <a:pt x="433313" y="5972"/>
                        <a:pt x="450427" y="3387"/>
                        <a:pt x="467360" y="0"/>
                      </a:cubicBezTo>
                      <a:cubicBezTo>
                        <a:pt x="508000" y="3387"/>
                        <a:pt x="548814" y="5102"/>
                        <a:pt x="589280" y="10160"/>
                      </a:cubicBezTo>
                      <a:cubicBezTo>
                        <a:pt x="603136" y="11892"/>
                        <a:pt x="615956" y="20320"/>
                        <a:pt x="629920" y="20320"/>
                      </a:cubicBezTo>
                      <a:cubicBezTo>
                        <a:pt x="728192" y="20320"/>
                        <a:pt x="826347" y="13547"/>
                        <a:pt x="924560" y="10160"/>
                      </a:cubicBezTo>
                      <a:cubicBezTo>
                        <a:pt x="948267" y="13547"/>
                        <a:pt x="990485" y="-3057"/>
                        <a:pt x="995680" y="20320"/>
                      </a:cubicBezTo>
                      <a:cubicBezTo>
                        <a:pt x="1035343" y="198804"/>
                        <a:pt x="1016264" y="222992"/>
                        <a:pt x="965200" y="325120"/>
                      </a:cubicBezTo>
                      <a:cubicBezTo>
                        <a:pt x="968587" y="392853"/>
                        <a:pt x="969485" y="460757"/>
                        <a:pt x="975360" y="528320"/>
                      </a:cubicBezTo>
                      <a:cubicBezTo>
                        <a:pt x="984023" y="627948"/>
                        <a:pt x="1084945" y="461550"/>
                        <a:pt x="955040" y="721360"/>
                      </a:cubicBezTo>
                      <a:cubicBezTo>
                        <a:pt x="939894" y="751651"/>
                        <a:pt x="901605" y="763043"/>
                        <a:pt x="873760" y="782320"/>
                      </a:cubicBezTo>
                      <a:cubicBezTo>
                        <a:pt x="857524" y="793560"/>
                        <a:pt x="839706" y="802334"/>
                        <a:pt x="822960" y="812800"/>
                      </a:cubicBezTo>
                      <a:cubicBezTo>
                        <a:pt x="812605" y="819272"/>
                        <a:pt x="804261" y="829907"/>
                        <a:pt x="792480" y="833120"/>
                      </a:cubicBezTo>
                      <a:cubicBezTo>
                        <a:pt x="766138" y="840304"/>
                        <a:pt x="738293" y="839893"/>
                        <a:pt x="711200" y="843280"/>
                      </a:cubicBezTo>
                      <a:cubicBezTo>
                        <a:pt x="707813" y="853440"/>
                        <a:pt x="701040" y="863050"/>
                        <a:pt x="701040" y="873760"/>
                      </a:cubicBezTo>
                      <a:cubicBezTo>
                        <a:pt x="701040" y="932270"/>
                        <a:pt x="709090" y="956761"/>
                        <a:pt x="721360" y="1005840"/>
                      </a:cubicBezTo>
                      <a:cubicBezTo>
                        <a:pt x="724747" y="1083733"/>
                        <a:pt x="725965" y="1161751"/>
                        <a:pt x="731520" y="1239520"/>
                      </a:cubicBezTo>
                      <a:cubicBezTo>
                        <a:pt x="732750" y="1256745"/>
                        <a:pt x="737797" y="1273494"/>
                        <a:pt x="741680" y="1290320"/>
                      </a:cubicBezTo>
                      <a:cubicBezTo>
                        <a:pt x="758868" y="1364802"/>
                        <a:pt x="755366" y="1351697"/>
                        <a:pt x="772160" y="1402080"/>
                      </a:cubicBezTo>
                      <a:cubicBezTo>
                        <a:pt x="765387" y="1429173"/>
                        <a:pt x="758120" y="1456148"/>
                        <a:pt x="751840" y="1483360"/>
                      </a:cubicBezTo>
                      <a:cubicBezTo>
                        <a:pt x="744103" y="1516886"/>
                        <a:pt x="733092" y="1589630"/>
                        <a:pt x="721360" y="1615440"/>
                      </a:cubicBezTo>
                      <a:cubicBezTo>
                        <a:pt x="715414" y="1628521"/>
                        <a:pt x="701918" y="1636722"/>
                        <a:pt x="690880" y="1645920"/>
                      </a:cubicBezTo>
                      <a:cubicBezTo>
                        <a:pt x="681499" y="1653737"/>
                        <a:pt x="672199" y="1663094"/>
                        <a:pt x="660400" y="1666240"/>
                      </a:cubicBezTo>
                      <a:cubicBezTo>
                        <a:pt x="620591" y="1676856"/>
                        <a:pt x="579120" y="1679787"/>
                        <a:pt x="538480" y="1686560"/>
                      </a:cubicBezTo>
                      <a:cubicBezTo>
                        <a:pt x="531707" y="1713653"/>
                        <a:pt x="526185" y="1741091"/>
                        <a:pt x="518160" y="1767840"/>
                      </a:cubicBezTo>
                      <a:cubicBezTo>
                        <a:pt x="505850" y="1808872"/>
                        <a:pt x="477520" y="1889760"/>
                        <a:pt x="477520" y="1889760"/>
                      </a:cubicBezTo>
                      <a:cubicBezTo>
                        <a:pt x="474133" y="1913467"/>
                        <a:pt x="473661" y="1937776"/>
                        <a:pt x="467360" y="1960880"/>
                      </a:cubicBezTo>
                      <a:cubicBezTo>
                        <a:pt x="463375" y="1975492"/>
                        <a:pt x="448713" y="1986467"/>
                        <a:pt x="447040" y="2001520"/>
                      </a:cubicBezTo>
                      <a:cubicBezTo>
                        <a:pt x="438430" y="2079010"/>
                        <a:pt x="440978" y="2157341"/>
                        <a:pt x="436880" y="2235200"/>
                      </a:cubicBezTo>
                      <a:cubicBezTo>
                        <a:pt x="434204" y="2286042"/>
                        <a:pt x="430107" y="2336800"/>
                        <a:pt x="426720" y="2387600"/>
                      </a:cubicBezTo>
                      <a:cubicBezTo>
                        <a:pt x="409787" y="2384213"/>
                        <a:pt x="392673" y="2381628"/>
                        <a:pt x="375920" y="2377440"/>
                      </a:cubicBezTo>
                      <a:cubicBezTo>
                        <a:pt x="365530" y="2374843"/>
                        <a:pt x="356150" y="2367280"/>
                        <a:pt x="345440" y="2367280"/>
                      </a:cubicBezTo>
                      <a:cubicBezTo>
                        <a:pt x="319686" y="2367280"/>
                        <a:pt x="194972" y="2383549"/>
                        <a:pt x="162560" y="2387600"/>
                      </a:cubicBezTo>
                      <a:cubicBezTo>
                        <a:pt x="152400" y="2390987"/>
                        <a:pt x="142024" y="2401737"/>
                        <a:pt x="132080" y="2397760"/>
                      </a:cubicBezTo>
                      <a:cubicBezTo>
                        <a:pt x="120743" y="2393225"/>
                        <a:pt x="117221" y="2378202"/>
                        <a:pt x="111760" y="2367280"/>
                      </a:cubicBezTo>
                      <a:cubicBezTo>
                        <a:pt x="69696" y="2283152"/>
                        <a:pt x="139514" y="2393671"/>
                        <a:pt x="81280" y="2306320"/>
                      </a:cubicBezTo>
                      <a:cubicBezTo>
                        <a:pt x="22621" y="2013026"/>
                        <a:pt x="80868" y="2320329"/>
                        <a:pt x="60960" y="1524000"/>
                      </a:cubicBezTo>
                      <a:cubicBezTo>
                        <a:pt x="60278" y="1496704"/>
                        <a:pt x="54952" y="1469707"/>
                        <a:pt x="50800" y="1442720"/>
                      </a:cubicBezTo>
                      <a:cubicBezTo>
                        <a:pt x="47308" y="1420023"/>
                        <a:pt x="37222" y="1374877"/>
                        <a:pt x="30480" y="1351280"/>
                      </a:cubicBezTo>
                      <a:cubicBezTo>
                        <a:pt x="27538" y="1340982"/>
                        <a:pt x="25109" y="1330379"/>
                        <a:pt x="20320" y="1320800"/>
                      </a:cubicBezTo>
                      <a:cubicBezTo>
                        <a:pt x="14859" y="1309878"/>
                        <a:pt x="6773" y="1300480"/>
                        <a:pt x="0" y="1290320"/>
                      </a:cubicBezTo>
                      <a:cubicBezTo>
                        <a:pt x="3387" y="1202267"/>
                        <a:pt x="4298" y="1114083"/>
                        <a:pt x="10160" y="1026160"/>
                      </a:cubicBezTo>
                      <a:cubicBezTo>
                        <a:pt x="11089" y="1012227"/>
                        <a:pt x="18024" y="999294"/>
                        <a:pt x="20320" y="985520"/>
                      </a:cubicBezTo>
                      <a:cubicBezTo>
                        <a:pt x="39467" y="870636"/>
                        <a:pt x="18842" y="939155"/>
                        <a:pt x="40640" y="873760"/>
                      </a:cubicBezTo>
                      <a:cubicBezTo>
                        <a:pt x="44648" y="801609"/>
                        <a:pt x="54224" y="617071"/>
                        <a:pt x="60960" y="538480"/>
                      </a:cubicBezTo>
                      <a:cubicBezTo>
                        <a:pt x="66773" y="470658"/>
                        <a:pt x="74507" y="403013"/>
                        <a:pt x="81280" y="335280"/>
                      </a:cubicBezTo>
                      <a:cubicBezTo>
                        <a:pt x="88073" y="267353"/>
                        <a:pt x="82072" y="252020"/>
                        <a:pt x="101600" y="203200"/>
                      </a:cubicBezTo>
                      <a:cubicBezTo>
                        <a:pt x="111179" y="179253"/>
                        <a:pt x="116910" y="152939"/>
                        <a:pt x="132080" y="132080"/>
                      </a:cubicBezTo>
                      <a:cubicBezTo>
                        <a:pt x="144835" y="114542"/>
                        <a:pt x="167546" y="106774"/>
                        <a:pt x="182880" y="91440"/>
                      </a:cubicBezTo>
                      <a:cubicBezTo>
                        <a:pt x="191514" y="82806"/>
                        <a:pt x="196427" y="71120"/>
                        <a:pt x="203200" y="60960"/>
                      </a:cubicBezTo>
                      <a:lnTo>
                        <a:pt x="193040" y="30480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  <a:alpha val="58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1337410" y="1306418"/>
                  <a:ext cx="237040" cy="23869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531022" y="1219200"/>
                  <a:ext cx="947355" cy="872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1337411" y="3693357"/>
                  <a:ext cx="1140966" cy="18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1574452" y="1306418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574451" y="2102064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574450" y="2897710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44" name="Straight Arrow Connector 43"/>
              <p:cNvCxnSpPr/>
              <p:nvPr/>
            </p:nvCxnSpPr>
            <p:spPr>
              <a:xfrm flipV="1">
                <a:off x="1215148" y="1706434"/>
                <a:ext cx="471343" cy="658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2417972" y="1704242"/>
                <a:ext cx="451062" cy="548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1190347" y="2441061"/>
                <a:ext cx="471343" cy="658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 flipV="1">
                <a:off x="2393176" y="2438869"/>
                <a:ext cx="451062" cy="548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1189999" y="3286760"/>
                <a:ext cx="471343" cy="658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H="1" flipV="1">
                <a:off x="2392826" y="3284568"/>
                <a:ext cx="451062" cy="548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605655" y="1528348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90%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848825" y="1528348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10%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605655" y="2275156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50%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848824" y="2275156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50%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05655" y="3110867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20%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848824" y="3110867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80%</a:t>
                </a:r>
              </a:p>
            </p:txBody>
          </p:sp>
        </p:grpSp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2463647" y="977169"/>
              <a:ext cx="1363680" cy="2034704"/>
              <a:chOff x="4141570" y="1219200"/>
              <a:chExt cx="1781217" cy="2657698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4141570" y="1219200"/>
                <a:ext cx="1140967" cy="2657698"/>
                <a:chOff x="3318610" y="1219200"/>
                <a:chExt cx="1140967" cy="2657698"/>
              </a:xfrm>
            </p:grpSpPr>
            <p:grpSp>
              <p:nvGrpSpPr>
                <p:cNvPr id="35" name="Group 34"/>
                <p:cNvGrpSpPr>
                  <a:grpSpLocks noChangeAspect="1"/>
                </p:cNvGrpSpPr>
                <p:nvPr/>
              </p:nvGrpSpPr>
              <p:grpSpPr>
                <a:xfrm>
                  <a:off x="3318610" y="1219200"/>
                  <a:ext cx="1140967" cy="2657698"/>
                  <a:chOff x="1337410" y="1219200"/>
                  <a:chExt cx="1140967" cy="2657698"/>
                </a:xfrm>
              </p:grpSpPr>
              <p:sp>
                <p:nvSpPr>
                  <p:cNvPr id="39" name="Freeform 38"/>
                  <p:cNvSpPr/>
                  <p:nvPr/>
                </p:nvSpPr>
                <p:spPr>
                  <a:xfrm>
                    <a:off x="1391920" y="1219200"/>
                    <a:ext cx="1020874" cy="2570480"/>
                  </a:xfrm>
                  <a:custGeom>
                    <a:avLst/>
                    <a:gdLst>
                      <a:gd name="connsiteX0" fmla="*/ 193040 w 1020874"/>
                      <a:gd name="connsiteY0" fmla="*/ 30480 h 2398630"/>
                      <a:gd name="connsiteX1" fmla="*/ 193040 w 1020874"/>
                      <a:gd name="connsiteY1" fmla="*/ 30480 h 2398630"/>
                      <a:gd name="connsiteX2" fmla="*/ 386080 w 1020874"/>
                      <a:gd name="connsiteY2" fmla="*/ 20320 h 2398630"/>
                      <a:gd name="connsiteX3" fmla="*/ 416560 w 1020874"/>
                      <a:gd name="connsiteY3" fmla="*/ 10160 h 2398630"/>
                      <a:gd name="connsiteX4" fmla="*/ 467360 w 1020874"/>
                      <a:gd name="connsiteY4" fmla="*/ 0 h 2398630"/>
                      <a:gd name="connsiteX5" fmla="*/ 589280 w 1020874"/>
                      <a:gd name="connsiteY5" fmla="*/ 10160 h 2398630"/>
                      <a:gd name="connsiteX6" fmla="*/ 629920 w 1020874"/>
                      <a:gd name="connsiteY6" fmla="*/ 20320 h 2398630"/>
                      <a:gd name="connsiteX7" fmla="*/ 924560 w 1020874"/>
                      <a:gd name="connsiteY7" fmla="*/ 10160 h 2398630"/>
                      <a:gd name="connsiteX8" fmla="*/ 995680 w 1020874"/>
                      <a:gd name="connsiteY8" fmla="*/ 20320 h 2398630"/>
                      <a:gd name="connsiteX9" fmla="*/ 965200 w 1020874"/>
                      <a:gd name="connsiteY9" fmla="*/ 325120 h 2398630"/>
                      <a:gd name="connsiteX10" fmla="*/ 975360 w 1020874"/>
                      <a:gd name="connsiteY10" fmla="*/ 528320 h 2398630"/>
                      <a:gd name="connsiteX11" fmla="*/ 955040 w 1020874"/>
                      <a:gd name="connsiteY11" fmla="*/ 721360 h 2398630"/>
                      <a:gd name="connsiteX12" fmla="*/ 873760 w 1020874"/>
                      <a:gd name="connsiteY12" fmla="*/ 782320 h 2398630"/>
                      <a:gd name="connsiteX13" fmla="*/ 822960 w 1020874"/>
                      <a:gd name="connsiteY13" fmla="*/ 812800 h 2398630"/>
                      <a:gd name="connsiteX14" fmla="*/ 792480 w 1020874"/>
                      <a:gd name="connsiteY14" fmla="*/ 833120 h 2398630"/>
                      <a:gd name="connsiteX15" fmla="*/ 711200 w 1020874"/>
                      <a:gd name="connsiteY15" fmla="*/ 843280 h 2398630"/>
                      <a:gd name="connsiteX16" fmla="*/ 701040 w 1020874"/>
                      <a:gd name="connsiteY16" fmla="*/ 873760 h 2398630"/>
                      <a:gd name="connsiteX17" fmla="*/ 721360 w 1020874"/>
                      <a:gd name="connsiteY17" fmla="*/ 1005840 h 2398630"/>
                      <a:gd name="connsiteX18" fmla="*/ 731520 w 1020874"/>
                      <a:gd name="connsiteY18" fmla="*/ 1239520 h 2398630"/>
                      <a:gd name="connsiteX19" fmla="*/ 741680 w 1020874"/>
                      <a:gd name="connsiteY19" fmla="*/ 1290320 h 2398630"/>
                      <a:gd name="connsiteX20" fmla="*/ 772160 w 1020874"/>
                      <a:gd name="connsiteY20" fmla="*/ 1402080 h 2398630"/>
                      <a:gd name="connsiteX21" fmla="*/ 751840 w 1020874"/>
                      <a:gd name="connsiteY21" fmla="*/ 1483360 h 2398630"/>
                      <a:gd name="connsiteX22" fmla="*/ 721360 w 1020874"/>
                      <a:gd name="connsiteY22" fmla="*/ 1615440 h 2398630"/>
                      <a:gd name="connsiteX23" fmla="*/ 690880 w 1020874"/>
                      <a:gd name="connsiteY23" fmla="*/ 1645920 h 2398630"/>
                      <a:gd name="connsiteX24" fmla="*/ 660400 w 1020874"/>
                      <a:gd name="connsiteY24" fmla="*/ 1666240 h 2398630"/>
                      <a:gd name="connsiteX25" fmla="*/ 538480 w 1020874"/>
                      <a:gd name="connsiteY25" fmla="*/ 1686560 h 2398630"/>
                      <a:gd name="connsiteX26" fmla="*/ 518160 w 1020874"/>
                      <a:gd name="connsiteY26" fmla="*/ 1767840 h 2398630"/>
                      <a:gd name="connsiteX27" fmla="*/ 477520 w 1020874"/>
                      <a:gd name="connsiteY27" fmla="*/ 1889760 h 2398630"/>
                      <a:gd name="connsiteX28" fmla="*/ 467360 w 1020874"/>
                      <a:gd name="connsiteY28" fmla="*/ 1960880 h 2398630"/>
                      <a:gd name="connsiteX29" fmla="*/ 447040 w 1020874"/>
                      <a:gd name="connsiteY29" fmla="*/ 2001520 h 2398630"/>
                      <a:gd name="connsiteX30" fmla="*/ 436880 w 1020874"/>
                      <a:gd name="connsiteY30" fmla="*/ 2235200 h 2398630"/>
                      <a:gd name="connsiteX31" fmla="*/ 426720 w 1020874"/>
                      <a:gd name="connsiteY31" fmla="*/ 2387600 h 2398630"/>
                      <a:gd name="connsiteX32" fmla="*/ 375920 w 1020874"/>
                      <a:gd name="connsiteY32" fmla="*/ 2377440 h 2398630"/>
                      <a:gd name="connsiteX33" fmla="*/ 345440 w 1020874"/>
                      <a:gd name="connsiteY33" fmla="*/ 2367280 h 2398630"/>
                      <a:gd name="connsiteX34" fmla="*/ 162560 w 1020874"/>
                      <a:gd name="connsiteY34" fmla="*/ 2387600 h 2398630"/>
                      <a:gd name="connsiteX35" fmla="*/ 132080 w 1020874"/>
                      <a:gd name="connsiteY35" fmla="*/ 2397760 h 2398630"/>
                      <a:gd name="connsiteX36" fmla="*/ 111760 w 1020874"/>
                      <a:gd name="connsiteY36" fmla="*/ 2367280 h 2398630"/>
                      <a:gd name="connsiteX37" fmla="*/ 81280 w 1020874"/>
                      <a:gd name="connsiteY37" fmla="*/ 2306320 h 2398630"/>
                      <a:gd name="connsiteX38" fmla="*/ 60960 w 1020874"/>
                      <a:gd name="connsiteY38" fmla="*/ 1524000 h 2398630"/>
                      <a:gd name="connsiteX39" fmla="*/ 50800 w 1020874"/>
                      <a:gd name="connsiteY39" fmla="*/ 1442720 h 2398630"/>
                      <a:gd name="connsiteX40" fmla="*/ 30480 w 1020874"/>
                      <a:gd name="connsiteY40" fmla="*/ 1351280 h 2398630"/>
                      <a:gd name="connsiteX41" fmla="*/ 20320 w 1020874"/>
                      <a:gd name="connsiteY41" fmla="*/ 1320800 h 2398630"/>
                      <a:gd name="connsiteX42" fmla="*/ 0 w 1020874"/>
                      <a:gd name="connsiteY42" fmla="*/ 1290320 h 2398630"/>
                      <a:gd name="connsiteX43" fmla="*/ 10160 w 1020874"/>
                      <a:gd name="connsiteY43" fmla="*/ 1026160 h 2398630"/>
                      <a:gd name="connsiteX44" fmla="*/ 20320 w 1020874"/>
                      <a:gd name="connsiteY44" fmla="*/ 985520 h 2398630"/>
                      <a:gd name="connsiteX45" fmla="*/ 40640 w 1020874"/>
                      <a:gd name="connsiteY45" fmla="*/ 873760 h 2398630"/>
                      <a:gd name="connsiteX46" fmla="*/ 60960 w 1020874"/>
                      <a:gd name="connsiteY46" fmla="*/ 538480 h 2398630"/>
                      <a:gd name="connsiteX47" fmla="*/ 81280 w 1020874"/>
                      <a:gd name="connsiteY47" fmla="*/ 335280 h 2398630"/>
                      <a:gd name="connsiteX48" fmla="*/ 101600 w 1020874"/>
                      <a:gd name="connsiteY48" fmla="*/ 203200 h 2398630"/>
                      <a:gd name="connsiteX49" fmla="*/ 132080 w 1020874"/>
                      <a:gd name="connsiteY49" fmla="*/ 132080 h 2398630"/>
                      <a:gd name="connsiteX50" fmla="*/ 182880 w 1020874"/>
                      <a:gd name="connsiteY50" fmla="*/ 91440 h 2398630"/>
                      <a:gd name="connsiteX51" fmla="*/ 203200 w 1020874"/>
                      <a:gd name="connsiteY51" fmla="*/ 60960 h 2398630"/>
                      <a:gd name="connsiteX52" fmla="*/ 193040 w 1020874"/>
                      <a:gd name="connsiteY52" fmla="*/ 30480 h 2398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1020874" h="2398630">
                        <a:moveTo>
                          <a:pt x="193040" y="30480"/>
                        </a:moveTo>
                        <a:lnTo>
                          <a:pt x="193040" y="30480"/>
                        </a:lnTo>
                        <a:cubicBezTo>
                          <a:pt x="257387" y="27093"/>
                          <a:pt x="321909" y="26154"/>
                          <a:pt x="386080" y="20320"/>
                        </a:cubicBezTo>
                        <a:cubicBezTo>
                          <a:pt x="396746" y="19350"/>
                          <a:pt x="406170" y="12757"/>
                          <a:pt x="416560" y="10160"/>
                        </a:cubicBezTo>
                        <a:cubicBezTo>
                          <a:pt x="433313" y="5972"/>
                          <a:pt x="450427" y="3387"/>
                          <a:pt x="467360" y="0"/>
                        </a:cubicBezTo>
                        <a:cubicBezTo>
                          <a:pt x="508000" y="3387"/>
                          <a:pt x="548814" y="5102"/>
                          <a:pt x="589280" y="10160"/>
                        </a:cubicBezTo>
                        <a:cubicBezTo>
                          <a:pt x="603136" y="11892"/>
                          <a:pt x="615956" y="20320"/>
                          <a:pt x="629920" y="20320"/>
                        </a:cubicBezTo>
                        <a:cubicBezTo>
                          <a:pt x="728192" y="20320"/>
                          <a:pt x="826347" y="13547"/>
                          <a:pt x="924560" y="10160"/>
                        </a:cubicBezTo>
                        <a:cubicBezTo>
                          <a:pt x="948267" y="13547"/>
                          <a:pt x="990485" y="-3057"/>
                          <a:pt x="995680" y="20320"/>
                        </a:cubicBezTo>
                        <a:cubicBezTo>
                          <a:pt x="1035343" y="198804"/>
                          <a:pt x="1016264" y="222992"/>
                          <a:pt x="965200" y="325120"/>
                        </a:cubicBezTo>
                        <a:cubicBezTo>
                          <a:pt x="968587" y="392853"/>
                          <a:pt x="969485" y="460757"/>
                          <a:pt x="975360" y="528320"/>
                        </a:cubicBezTo>
                        <a:cubicBezTo>
                          <a:pt x="984023" y="627948"/>
                          <a:pt x="1084945" y="461550"/>
                          <a:pt x="955040" y="721360"/>
                        </a:cubicBezTo>
                        <a:cubicBezTo>
                          <a:pt x="939894" y="751651"/>
                          <a:pt x="901605" y="763043"/>
                          <a:pt x="873760" y="782320"/>
                        </a:cubicBezTo>
                        <a:cubicBezTo>
                          <a:pt x="857524" y="793560"/>
                          <a:pt x="839706" y="802334"/>
                          <a:pt x="822960" y="812800"/>
                        </a:cubicBezTo>
                        <a:cubicBezTo>
                          <a:pt x="812605" y="819272"/>
                          <a:pt x="804261" y="829907"/>
                          <a:pt x="792480" y="833120"/>
                        </a:cubicBezTo>
                        <a:cubicBezTo>
                          <a:pt x="766138" y="840304"/>
                          <a:pt x="738293" y="839893"/>
                          <a:pt x="711200" y="843280"/>
                        </a:cubicBezTo>
                        <a:cubicBezTo>
                          <a:pt x="707813" y="853440"/>
                          <a:pt x="701040" y="863050"/>
                          <a:pt x="701040" y="873760"/>
                        </a:cubicBezTo>
                        <a:cubicBezTo>
                          <a:pt x="701040" y="932270"/>
                          <a:pt x="709090" y="956761"/>
                          <a:pt x="721360" y="1005840"/>
                        </a:cubicBezTo>
                        <a:cubicBezTo>
                          <a:pt x="724747" y="1083733"/>
                          <a:pt x="725965" y="1161751"/>
                          <a:pt x="731520" y="1239520"/>
                        </a:cubicBezTo>
                        <a:cubicBezTo>
                          <a:pt x="732750" y="1256745"/>
                          <a:pt x="737797" y="1273494"/>
                          <a:pt x="741680" y="1290320"/>
                        </a:cubicBezTo>
                        <a:cubicBezTo>
                          <a:pt x="758868" y="1364802"/>
                          <a:pt x="755366" y="1351697"/>
                          <a:pt x="772160" y="1402080"/>
                        </a:cubicBezTo>
                        <a:cubicBezTo>
                          <a:pt x="765387" y="1429173"/>
                          <a:pt x="758120" y="1456148"/>
                          <a:pt x="751840" y="1483360"/>
                        </a:cubicBezTo>
                        <a:cubicBezTo>
                          <a:pt x="744103" y="1516886"/>
                          <a:pt x="733092" y="1589630"/>
                          <a:pt x="721360" y="1615440"/>
                        </a:cubicBezTo>
                        <a:cubicBezTo>
                          <a:pt x="715414" y="1628521"/>
                          <a:pt x="701918" y="1636722"/>
                          <a:pt x="690880" y="1645920"/>
                        </a:cubicBezTo>
                        <a:cubicBezTo>
                          <a:pt x="681499" y="1653737"/>
                          <a:pt x="672199" y="1663094"/>
                          <a:pt x="660400" y="1666240"/>
                        </a:cubicBezTo>
                        <a:cubicBezTo>
                          <a:pt x="620591" y="1676856"/>
                          <a:pt x="579120" y="1679787"/>
                          <a:pt x="538480" y="1686560"/>
                        </a:cubicBezTo>
                        <a:cubicBezTo>
                          <a:pt x="531707" y="1713653"/>
                          <a:pt x="526185" y="1741091"/>
                          <a:pt x="518160" y="1767840"/>
                        </a:cubicBezTo>
                        <a:cubicBezTo>
                          <a:pt x="505850" y="1808872"/>
                          <a:pt x="477520" y="1889760"/>
                          <a:pt x="477520" y="1889760"/>
                        </a:cubicBezTo>
                        <a:cubicBezTo>
                          <a:pt x="474133" y="1913467"/>
                          <a:pt x="473661" y="1937776"/>
                          <a:pt x="467360" y="1960880"/>
                        </a:cubicBezTo>
                        <a:cubicBezTo>
                          <a:pt x="463375" y="1975492"/>
                          <a:pt x="448713" y="1986467"/>
                          <a:pt x="447040" y="2001520"/>
                        </a:cubicBezTo>
                        <a:cubicBezTo>
                          <a:pt x="438430" y="2079010"/>
                          <a:pt x="440978" y="2157341"/>
                          <a:pt x="436880" y="2235200"/>
                        </a:cubicBezTo>
                        <a:cubicBezTo>
                          <a:pt x="434204" y="2286042"/>
                          <a:pt x="430107" y="2336800"/>
                          <a:pt x="426720" y="2387600"/>
                        </a:cubicBezTo>
                        <a:cubicBezTo>
                          <a:pt x="409787" y="2384213"/>
                          <a:pt x="392673" y="2381628"/>
                          <a:pt x="375920" y="2377440"/>
                        </a:cubicBezTo>
                        <a:cubicBezTo>
                          <a:pt x="365530" y="2374843"/>
                          <a:pt x="356150" y="2367280"/>
                          <a:pt x="345440" y="2367280"/>
                        </a:cubicBezTo>
                        <a:cubicBezTo>
                          <a:pt x="319686" y="2367280"/>
                          <a:pt x="194972" y="2383549"/>
                          <a:pt x="162560" y="2387600"/>
                        </a:cubicBezTo>
                        <a:cubicBezTo>
                          <a:pt x="152400" y="2390987"/>
                          <a:pt x="142024" y="2401737"/>
                          <a:pt x="132080" y="2397760"/>
                        </a:cubicBezTo>
                        <a:cubicBezTo>
                          <a:pt x="120743" y="2393225"/>
                          <a:pt x="117221" y="2378202"/>
                          <a:pt x="111760" y="2367280"/>
                        </a:cubicBezTo>
                        <a:cubicBezTo>
                          <a:pt x="69696" y="2283152"/>
                          <a:pt x="139514" y="2393671"/>
                          <a:pt x="81280" y="2306320"/>
                        </a:cubicBezTo>
                        <a:cubicBezTo>
                          <a:pt x="22621" y="2013026"/>
                          <a:pt x="80868" y="2320329"/>
                          <a:pt x="60960" y="1524000"/>
                        </a:cubicBezTo>
                        <a:cubicBezTo>
                          <a:pt x="60278" y="1496704"/>
                          <a:pt x="54952" y="1469707"/>
                          <a:pt x="50800" y="1442720"/>
                        </a:cubicBezTo>
                        <a:cubicBezTo>
                          <a:pt x="47308" y="1420023"/>
                          <a:pt x="37222" y="1374877"/>
                          <a:pt x="30480" y="1351280"/>
                        </a:cubicBezTo>
                        <a:cubicBezTo>
                          <a:pt x="27538" y="1340982"/>
                          <a:pt x="25109" y="1330379"/>
                          <a:pt x="20320" y="1320800"/>
                        </a:cubicBezTo>
                        <a:cubicBezTo>
                          <a:pt x="14859" y="1309878"/>
                          <a:pt x="6773" y="1300480"/>
                          <a:pt x="0" y="1290320"/>
                        </a:cubicBezTo>
                        <a:cubicBezTo>
                          <a:pt x="3387" y="1202267"/>
                          <a:pt x="4298" y="1114083"/>
                          <a:pt x="10160" y="1026160"/>
                        </a:cubicBezTo>
                        <a:cubicBezTo>
                          <a:pt x="11089" y="1012227"/>
                          <a:pt x="18024" y="999294"/>
                          <a:pt x="20320" y="985520"/>
                        </a:cubicBezTo>
                        <a:cubicBezTo>
                          <a:pt x="39467" y="870636"/>
                          <a:pt x="18842" y="939155"/>
                          <a:pt x="40640" y="873760"/>
                        </a:cubicBezTo>
                        <a:cubicBezTo>
                          <a:pt x="44648" y="801609"/>
                          <a:pt x="54224" y="617071"/>
                          <a:pt x="60960" y="538480"/>
                        </a:cubicBezTo>
                        <a:cubicBezTo>
                          <a:pt x="66773" y="470658"/>
                          <a:pt x="74507" y="403013"/>
                          <a:pt x="81280" y="335280"/>
                        </a:cubicBezTo>
                        <a:cubicBezTo>
                          <a:pt x="88073" y="267353"/>
                          <a:pt x="82072" y="252020"/>
                          <a:pt x="101600" y="203200"/>
                        </a:cubicBezTo>
                        <a:cubicBezTo>
                          <a:pt x="111179" y="179253"/>
                          <a:pt x="116910" y="152939"/>
                          <a:pt x="132080" y="132080"/>
                        </a:cubicBezTo>
                        <a:cubicBezTo>
                          <a:pt x="144835" y="114542"/>
                          <a:pt x="167546" y="106774"/>
                          <a:pt x="182880" y="91440"/>
                        </a:cubicBezTo>
                        <a:cubicBezTo>
                          <a:pt x="191514" y="82806"/>
                          <a:pt x="196427" y="71120"/>
                          <a:pt x="203200" y="60960"/>
                        </a:cubicBezTo>
                        <a:lnTo>
                          <a:pt x="193040" y="3048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20000"/>
                      <a:lumOff val="80000"/>
                      <a:alpha val="58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0" name="Rectangle 39"/>
                  <p:cNvSpPr/>
                  <p:nvPr/>
                </p:nvSpPr>
                <p:spPr>
                  <a:xfrm>
                    <a:off x="1337410" y="1306418"/>
                    <a:ext cx="237040" cy="238693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>
                  <a:xfrm>
                    <a:off x="1531022" y="1219200"/>
                    <a:ext cx="947355" cy="872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>
                  <a:xfrm>
                    <a:off x="1337411" y="3693357"/>
                    <a:ext cx="1140966" cy="1835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3555650" y="1306418"/>
                  <a:ext cx="838344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>
                  <a:endCxn id="39" idx="50"/>
                </p:cNvCxnSpPr>
                <p:nvPr/>
              </p:nvCxnSpPr>
              <p:spPr>
                <a:xfrm flipV="1">
                  <a:off x="3555650" y="1317191"/>
                  <a:ext cx="350" cy="237616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3555649" y="2102064"/>
                  <a:ext cx="576072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3555650" y="2897710"/>
                  <a:ext cx="56692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3555650" y="3705625"/>
                  <a:ext cx="27432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Arrow Connector 22"/>
              <p:cNvCxnSpPr/>
              <p:nvPr/>
            </p:nvCxnSpPr>
            <p:spPr>
              <a:xfrm flipH="1">
                <a:off x="4891534" y="1901900"/>
                <a:ext cx="438755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H="1">
                <a:off x="4652930" y="2636526"/>
                <a:ext cx="658132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H="1" flipV="1">
                <a:off x="4543516" y="3480199"/>
                <a:ext cx="767821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5275172" y="1720523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60%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251889" y="2469892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30%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75378" y="3293339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10%</a:t>
                </a:r>
              </a:p>
            </p:txBody>
          </p:sp>
        </p:grp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793610" y="466204"/>
              <a:ext cx="1069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Raster Area </a:t>
              </a:r>
            </a:p>
            <a:p>
              <a:pPr algn="ctr"/>
              <a:r>
                <a:rPr lang="en-US" sz="1400" dirty="0"/>
                <a:t>Weights</a:t>
              </a:r>
            </a:p>
          </p:txBody>
        </p:sp>
        <p:sp>
          <p:nvSpPr>
            <p:cNvPr id="8" name="TextBox 7"/>
            <p:cNvSpPr txBox="1">
              <a:spLocks noChangeAspect="1"/>
            </p:cNvSpPr>
            <p:nvPr/>
          </p:nvSpPr>
          <p:spPr>
            <a:xfrm>
              <a:off x="2399409" y="486890"/>
              <a:ext cx="1183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Polygon Area </a:t>
              </a:r>
            </a:p>
            <a:p>
              <a:pPr algn="ctr"/>
              <a:r>
                <a:rPr lang="en-US" sz="1400" dirty="0"/>
                <a:t>Weights</a:t>
              </a:r>
            </a:p>
          </p:txBody>
        </p:sp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3957154" y="255354"/>
              <a:ext cx="930809" cy="2756519"/>
              <a:chOff x="4967606" y="249690"/>
              <a:chExt cx="1013537" cy="3001510"/>
            </a:xfrm>
          </p:grpSpPr>
          <p:grpSp>
            <p:nvGrpSpPr>
              <p:cNvPr id="10" name="Group 9"/>
              <p:cNvGrpSpPr>
                <a:grpSpLocks noChangeAspect="1"/>
              </p:cNvGrpSpPr>
              <p:nvPr/>
            </p:nvGrpSpPr>
            <p:grpSpPr>
              <a:xfrm>
                <a:off x="4967606" y="1035657"/>
                <a:ext cx="951150" cy="2215543"/>
                <a:chOff x="1337410" y="1219200"/>
                <a:chExt cx="1140970" cy="2657698"/>
              </a:xfrm>
            </p:grpSpPr>
            <p:grpSp>
              <p:nvGrpSpPr>
                <p:cNvPr id="12" name="Group 11"/>
                <p:cNvGrpSpPr>
                  <a:grpSpLocks noChangeAspect="1"/>
                </p:cNvGrpSpPr>
                <p:nvPr/>
              </p:nvGrpSpPr>
              <p:grpSpPr>
                <a:xfrm>
                  <a:off x="1337410" y="1219200"/>
                  <a:ext cx="1140970" cy="2657698"/>
                  <a:chOff x="1337410" y="1219200"/>
                  <a:chExt cx="1140970" cy="2657698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1337410" y="1306418"/>
                    <a:ext cx="237040" cy="238693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1531022" y="1219200"/>
                    <a:ext cx="947355" cy="872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1337411" y="3693357"/>
                    <a:ext cx="1140966" cy="1835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1574452" y="1306418"/>
                    <a:ext cx="903928" cy="795646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1574451" y="2102064"/>
                    <a:ext cx="903928" cy="795646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1" name="Rectangle 20"/>
                  <p:cNvSpPr/>
                  <p:nvPr/>
                </p:nvSpPr>
                <p:spPr>
                  <a:xfrm>
                    <a:off x="1574450" y="2897710"/>
                    <a:ext cx="903928" cy="795646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sp>
              <p:nvSpPr>
                <p:cNvPr id="13" name="TextBox 12"/>
                <p:cNvSpPr txBox="1"/>
                <p:nvPr/>
              </p:nvSpPr>
              <p:spPr>
                <a:xfrm>
                  <a:off x="1703485" y="1519640"/>
                  <a:ext cx="718598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1000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741967" y="2315286"/>
                  <a:ext cx="599251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100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796771" y="3080154"/>
                  <a:ext cx="479902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</a:t>
                  </a:r>
                </a:p>
              </p:txBody>
            </p:sp>
          </p:grpSp>
          <p:sp>
            <p:nvSpPr>
              <p:cNvPr id="11" name="TextBox 10"/>
              <p:cNvSpPr txBox="1"/>
              <p:nvPr/>
            </p:nvSpPr>
            <p:spPr>
              <a:xfrm>
                <a:off x="5102820" y="249690"/>
                <a:ext cx="878323" cy="804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Example</a:t>
                </a:r>
              </a:p>
              <a:p>
                <a:pPr algn="ctr"/>
                <a:r>
                  <a:rPr lang="en-US" sz="1400" dirty="0"/>
                  <a:t>Grid Cell</a:t>
                </a:r>
              </a:p>
              <a:p>
                <a:pPr algn="ctr"/>
                <a:r>
                  <a:rPr lang="en-US" sz="1400" dirty="0"/>
                  <a:t>Values</a:t>
                </a:r>
              </a:p>
            </p:txBody>
          </p:sp>
        </p:grpSp>
      </p:grpSp>
      <p:sp>
        <p:nvSpPr>
          <p:cNvPr id="136" name="TextBox 135"/>
          <p:cNvSpPr txBox="1"/>
          <p:nvPr/>
        </p:nvSpPr>
        <p:spPr>
          <a:xfrm>
            <a:off x="9060660" y="4139561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1000 x 0.6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9060659" y="4718874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 x 0.3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9060659" y="5351120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x 0.1</a:t>
            </a:r>
          </a:p>
        </p:txBody>
      </p:sp>
      <p:sp>
        <p:nvSpPr>
          <p:cNvPr id="139" name="TextBox 138"/>
          <p:cNvSpPr txBox="1">
            <a:spLocks noChangeAspect="1"/>
          </p:cNvSpPr>
          <p:nvPr/>
        </p:nvSpPr>
        <p:spPr>
          <a:xfrm>
            <a:off x="6370317" y="3440385"/>
            <a:ext cx="533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For Depth (e.g. mm) – Mean of Polygon Area Weighted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>
            <a:off x="7047249" y="6006102"/>
            <a:ext cx="3833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 = (600+30+1)/3 = 631/3 = 210.33 mm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8145829" y="3953681"/>
            <a:ext cx="873512" cy="2034704"/>
            <a:chOff x="3318610" y="1219200"/>
            <a:chExt cx="1140967" cy="2657698"/>
          </a:xfrm>
        </p:grpSpPr>
        <p:grpSp>
          <p:nvGrpSpPr>
            <p:cNvPr id="145" name="Group 144"/>
            <p:cNvGrpSpPr>
              <a:grpSpLocks noChangeAspect="1"/>
            </p:cNvGrpSpPr>
            <p:nvPr/>
          </p:nvGrpSpPr>
          <p:grpSpPr>
            <a:xfrm>
              <a:off x="3318610" y="1219200"/>
              <a:ext cx="1140967" cy="2657698"/>
              <a:chOff x="1337410" y="1219200"/>
              <a:chExt cx="1140967" cy="2657698"/>
            </a:xfrm>
          </p:grpSpPr>
          <p:sp>
            <p:nvSpPr>
              <p:cNvPr id="151" name="Freeform 150"/>
              <p:cNvSpPr/>
              <p:nvPr/>
            </p:nvSpPr>
            <p:spPr>
              <a:xfrm>
                <a:off x="1391920" y="1219200"/>
                <a:ext cx="1020874" cy="2570480"/>
              </a:xfrm>
              <a:custGeom>
                <a:avLst/>
                <a:gdLst>
                  <a:gd name="connsiteX0" fmla="*/ 193040 w 1020874"/>
                  <a:gd name="connsiteY0" fmla="*/ 30480 h 2398630"/>
                  <a:gd name="connsiteX1" fmla="*/ 193040 w 1020874"/>
                  <a:gd name="connsiteY1" fmla="*/ 30480 h 2398630"/>
                  <a:gd name="connsiteX2" fmla="*/ 386080 w 1020874"/>
                  <a:gd name="connsiteY2" fmla="*/ 20320 h 2398630"/>
                  <a:gd name="connsiteX3" fmla="*/ 416560 w 1020874"/>
                  <a:gd name="connsiteY3" fmla="*/ 10160 h 2398630"/>
                  <a:gd name="connsiteX4" fmla="*/ 467360 w 1020874"/>
                  <a:gd name="connsiteY4" fmla="*/ 0 h 2398630"/>
                  <a:gd name="connsiteX5" fmla="*/ 589280 w 1020874"/>
                  <a:gd name="connsiteY5" fmla="*/ 10160 h 2398630"/>
                  <a:gd name="connsiteX6" fmla="*/ 629920 w 1020874"/>
                  <a:gd name="connsiteY6" fmla="*/ 20320 h 2398630"/>
                  <a:gd name="connsiteX7" fmla="*/ 924560 w 1020874"/>
                  <a:gd name="connsiteY7" fmla="*/ 10160 h 2398630"/>
                  <a:gd name="connsiteX8" fmla="*/ 995680 w 1020874"/>
                  <a:gd name="connsiteY8" fmla="*/ 20320 h 2398630"/>
                  <a:gd name="connsiteX9" fmla="*/ 965200 w 1020874"/>
                  <a:gd name="connsiteY9" fmla="*/ 325120 h 2398630"/>
                  <a:gd name="connsiteX10" fmla="*/ 975360 w 1020874"/>
                  <a:gd name="connsiteY10" fmla="*/ 528320 h 2398630"/>
                  <a:gd name="connsiteX11" fmla="*/ 955040 w 1020874"/>
                  <a:gd name="connsiteY11" fmla="*/ 721360 h 2398630"/>
                  <a:gd name="connsiteX12" fmla="*/ 873760 w 1020874"/>
                  <a:gd name="connsiteY12" fmla="*/ 782320 h 2398630"/>
                  <a:gd name="connsiteX13" fmla="*/ 822960 w 1020874"/>
                  <a:gd name="connsiteY13" fmla="*/ 812800 h 2398630"/>
                  <a:gd name="connsiteX14" fmla="*/ 792480 w 1020874"/>
                  <a:gd name="connsiteY14" fmla="*/ 833120 h 2398630"/>
                  <a:gd name="connsiteX15" fmla="*/ 711200 w 1020874"/>
                  <a:gd name="connsiteY15" fmla="*/ 843280 h 2398630"/>
                  <a:gd name="connsiteX16" fmla="*/ 701040 w 1020874"/>
                  <a:gd name="connsiteY16" fmla="*/ 873760 h 2398630"/>
                  <a:gd name="connsiteX17" fmla="*/ 721360 w 1020874"/>
                  <a:gd name="connsiteY17" fmla="*/ 1005840 h 2398630"/>
                  <a:gd name="connsiteX18" fmla="*/ 731520 w 1020874"/>
                  <a:gd name="connsiteY18" fmla="*/ 1239520 h 2398630"/>
                  <a:gd name="connsiteX19" fmla="*/ 741680 w 1020874"/>
                  <a:gd name="connsiteY19" fmla="*/ 1290320 h 2398630"/>
                  <a:gd name="connsiteX20" fmla="*/ 772160 w 1020874"/>
                  <a:gd name="connsiteY20" fmla="*/ 1402080 h 2398630"/>
                  <a:gd name="connsiteX21" fmla="*/ 751840 w 1020874"/>
                  <a:gd name="connsiteY21" fmla="*/ 1483360 h 2398630"/>
                  <a:gd name="connsiteX22" fmla="*/ 721360 w 1020874"/>
                  <a:gd name="connsiteY22" fmla="*/ 1615440 h 2398630"/>
                  <a:gd name="connsiteX23" fmla="*/ 690880 w 1020874"/>
                  <a:gd name="connsiteY23" fmla="*/ 1645920 h 2398630"/>
                  <a:gd name="connsiteX24" fmla="*/ 660400 w 1020874"/>
                  <a:gd name="connsiteY24" fmla="*/ 1666240 h 2398630"/>
                  <a:gd name="connsiteX25" fmla="*/ 538480 w 1020874"/>
                  <a:gd name="connsiteY25" fmla="*/ 1686560 h 2398630"/>
                  <a:gd name="connsiteX26" fmla="*/ 518160 w 1020874"/>
                  <a:gd name="connsiteY26" fmla="*/ 1767840 h 2398630"/>
                  <a:gd name="connsiteX27" fmla="*/ 477520 w 1020874"/>
                  <a:gd name="connsiteY27" fmla="*/ 1889760 h 2398630"/>
                  <a:gd name="connsiteX28" fmla="*/ 467360 w 1020874"/>
                  <a:gd name="connsiteY28" fmla="*/ 1960880 h 2398630"/>
                  <a:gd name="connsiteX29" fmla="*/ 447040 w 1020874"/>
                  <a:gd name="connsiteY29" fmla="*/ 2001520 h 2398630"/>
                  <a:gd name="connsiteX30" fmla="*/ 436880 w 1020874"/>
                  <a:gd name="connsiteY30" fmla="*/ 2235200 h 2398630"/>
                  <a:gd name="connsiteX31" fmla="*/ 426720 w 1020874"/>
                  <a:gd name="connsiteY31" fmla="*/ 2387600 h 2398630"/>
                  <a:gd name="connsiteX32" fmla="*/ 375920 w 1020874"/>
                  <a:gd name="connsiteY32" fmla="*/ 2377440 h 2398630"/>
                  <a:gd name="connsiteX33" fmla="*/ 345440 w 1020874"/>
                  <a:gd name="connsiteY33" fmla="*/ 2367280 h 2398630"/>
                  <a:gd name="connsiteX34" fmla="*/ 162560 w 1020874"/>
                  <a:gd name="connsiteY34" fmla="*/ 2387600 h 2398630"/>
                  <a:gd name="connsiteX35" fmla="*/ 132080 w 1020874"/>
                  <a:gd name="connsiteY35" fmla="*/ 2397760 h 2398630"/>
                  <a:gd name="connsiteX36" fmla="*/ 111760 w 1020874"/>
                  <a:gd name="connsiteY36" fmla="*/ 2367280 h 2398630"/>
                  <a:gd name="connsiteX37" fmla="*/ 81280 w 1020874"/>
                  <a:gd name="connsiteY37" fmla="*/ 2306320 h 2398630"/>
                  <a:gd name="connsiteX38" fmla="*/ 60960 w 1020874"/>
                  <a:gd name="connsiteY38" fmla="*/ 1524000 h 2398630"/>
                  <a:gd name="connsiteX39" fmla="*/ 50800 w 1020874"/>
                  <a:gd name="connsiteY39" fmla="*/ 1442720 h 2398630"/>
                  <a:gd name="connsiteX40" fmla="*/ 30480 w 1020874"/>
                  <a:gd name="connsiteY40" fmla="*/ 1351280 h 2398630"/>
                  <a:gd name="connsiteX41" fmla="*/ 20320 w 1020874"/>
                  <a:gd name="connsiteY41" fmla="*/ 1320800 h 2398630"/>
                  <a:gd name="connsiteX42" fmla="*/ 0 w 1020874"/>
                  <a:gd name="connsiteY42" fmla="*/ 1290320 h 2398630"/>
                  <a:gd name="connsiteX43" fmla="*/ 10160 w 1020874"/>
                  <a:gd name="connsiteY43" fmla="*/ 1026160 h 2398630"/>
                  <a:gd name="connsiteX44" fmla="*/ 20320 w 1020874"/>
                  <a:gd name="connsiteY44" fmla="*/ 985520 h 2398630"/>
                  <a:gd name="connsiteX45" fmla="*/ 40640 w 1020874"/>
                  <a:gd name="connsiteY45" fmla="*/ 873760 h 2398630"/>
                  <a:gd name="connsiteX46" fmla="*/ 60960 w 1020874"/>
                  <a:gd name="connsiteY46" fmla="*/ 538480 h 2398630"/>
                  <a:gd name="connsiteX47" fmla="*/ 81280 w 1020874"/>
                  <a:gd name="connsiteY47" fmla="*/ 335280 h 2398630"/>
                  <a:gd name="connsiteX48" fmla="*/ 101600 w 1020874"/>
                  <a:gd name="connsiteY48" fmla="*/ 203200 h 2398630"/>
                  <a:gd name="connsiteX49" fmla="*/ 132080 w 1020874"/>
                  <a:gd name="connsiteY49" fmla="*/ 132080 h 2398630"/>
                  <a:gd name="connsiteX50" fmla="*/ 182880 w 1020874"/>
                  <a:gd name="connsiteY50" fmla="*/ 91440 h 2398630"/>
                  <a:gd name="connsiteX51" fmla="*/ 203200 w 1020874"/>
                  <a:gd name="connsiteY51" fmla="*/ 60960 h 2398630"/>
                  <a:gd name="connsiteX52" fmla="*/ 193040 w 1020874"/>
                  <a:gd name="connsiteY52" fmla="*/ 30480 h 239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0874" h="2398630">
                    <a:moveTo>
                      <a:pt x="193040" y="30480"/>
                    </a:moveTo>
                    <a:lnTo>
                      <a:pt x="193040" y="30480"/>
                    </a:lnTo>
                    <a:cubicBezTo>
                      <a:pt x="257387" y="27093"/>
                      <a:pt x="321909" y="26154"/>
                      <a:pt x="386080" y="20320"/>
                    </a:cubicBezTo>
                    <a:cubicBezTo>
                      <a:pt x="396746" y="19350"/>
                      <a:pt x="406170" y="12757"/>
                      <a:pt x="416560" y="10160"/>
                    </a:cubicBezTo>
                    <a:cubicBezTo>
                      <a:pt x="433313" y="5972"/>
                      <a:pt x="450427" y="3387"/>
                      <a:pt x="467360" y="0"/>
                    </a:cubicBezTo>
                    <a:cubicBezTo>
                      <a:pt x="508000" y="3387"/>
                      <a:pt x="548814" y="5102"/>
                      <a:pt x="589280" y="10160"/>
                    </a:cubicBezTo>
                    <a:cubicBezTo>
                      <a:pt x="603136" y="11892"/>
                      <a:pt x="615956" y="20320"/>
                      <a:pt x="629920" y="20320"/>
                    </a:cubicBezTo>
                    <a:cubicBezTo>
                      <a:pt x="728192" y="20320"/>
                      <a:pt x="826347" y="13547"/>
                      <a:pt x="924560" y="10160"/>
                    </a:cubicBezTo>
                    <a:cubicBezTo>
                      <a:pt x="948267" y="13547"/>
                      <a:pt x="990485" y="-3057"/>
                      <a:pt x="995680" y="20320"/>
                    </a:cubicBezTo>
                    <a:cubicBezTo>
                      <a:pt x="1035343" y="198804"/>
                      <a:pt x="1016264" y="222992"/>
                      <a:pt x="965200" y="325120"/>
                    </a:cubicBezTo>
                    <a:cubicBezTo>
                      <a:pt x="968587" y="392853"/>
                      <a:pt x="969485" y="460757"/>
                      <a:pt x="975360" y="528320"/>
                    </a:cubicBezTo>
                    <a:cubicBezTo>
                      <a:pt x="984023" y="627948"/>
                      <a:pt x="1084945" y="461550"/>
                      <a:pt x="955040" y="721360"/>
                    </a:cubicBezTo>
                    <a:cubicBezTo>
                      <a:pt x="939894" y="751651"/>
                      <a:pt x="901605" y="763043"/>
                      <a:pt x="873760" y="782320"/>
                    </a:cubicBezTo>
                    <a:cubicBezTo>
                      <a:pt x="857524" y="793560"/>
                      <a:pt x="839706" y="802334"/>
                      <a:pt x="822960" y="812800"/>
                    </a:cubicBezTo>
                    <a:cubicBezTo>
                      <a:pt x="812605" y="819272"/>
                      <a:pt x="804261" y="829907"/>
                      <a:pt x="792480" y="833120"/>
                    </a:cubicBezTo>
                    <a:cubicBezTo>
                      <a:pt x="766138" y="840304"/>
                      <a:pt x="738293" y="839893"/>
                      <a:pt x="711200" y="843280"/>
                    </a:cubicBezTo>
                    <a:cubicBezTo>
                      <a:pt x="707813" y="853440"/>
                      <a:pt x="701040" y="863050"/>
                      <a:pt x="701040" y="873760"/>
                    </a:cubicBezTo>
                    <a:cubicBezTo>
                      <a:pt x="701040" y="932270"/>
                      <a:pt x="709090" y="956761"/>
                      <a:pt x="721360" y="1005840"/>
                    </a:cubicBezTo>
                    <a:cubicBezTo>
                      <a:pt x="724747" y="1083733"/>
                      <a:pt x="725965" y="1161751"/>
                      <a:pt x="731520" y="1239520"/>
                    </a:cubicBezTo>
                    <a:cubicBezTo>
                      <a:pt x="732750" y="1256745"/>
                      <a:pt x="737797" y="1273494"/>
                      <a:pt x="741680" y="1290320"/>
                    </a:cubicBezTo>
                    <a:cubicBezTo>
                      <a:pt x="758868" y="1364802"/>
                      <a:pt x="755366" y="1351697"/>
                      <a:pt x="772160" y="1402080"/>
                    </a:cubicBezTo>
                    <a:cubicBezTo>
                      <a:pt x="765387" y="1429173"/>
                      <a:pt x="758120" y="1456148"/>
                      <a:pt x="751840" y="1483360"/>
                    </a:cubicBezTo>
                    <a:cubicBezTo>
                      <a:pt x="744103" y="1516886"/>
                      <a:pt x="733092" y="1589630"/>
                      <a:pt x="721360" y="1615440"/>
                    </a:cubicBezTo>
                    <a:cubicBezTo>
                      <a:pt x="715414" y="1628521"/>
                      <a:pt x="701918" y="1636722"/>
                      <a:pt x="690880" y="1645920"/>
                    </a:cubicBezTo>
                    <a:cubicBezTo>
                      <a:pt x="681499" y="1653737"/>
                      <a:pt x="672199" y="1663094"/>
                      <a:pt x="660400" y="1666240"/>
                    </a:cubicBezTo>
                    <a:cubicBezTo>
                      <a:pt x="620591" y="1676856"/>
                      <a:pt x="579120" y="1679787"/>
                      <a:pt x="538480" y="1686560"/>
                    </a:cubicBezTo>
                    <a:cubicBezTo>
                      <a:pt x="531707" y="1713653"/>
                      <a:pt x="526185" y="1741091"/>
                      <a:pt x="518160" y="1767840"/>
                    </a:cubicBezTo>
                    <a:cubicBezTo>
                      <a:pt x="505850" y="1808872"/>
                      <a:pt x="477520" y="1889760"/>
                      <a:pt x="477520" y="1889760"/>
                    </a:cubicBezTo>
                    <a:cubicBezTo>
                      <a:pt x="474133" y="1913467"/>
                      <a:pt x="473661" y="1937776"/>
                      <a:pt x="467360" y="1960880"/>
                    </a:cubicBezTo>
                    <a:cubicBezTo>
                      <a:pt x="463375" y="1975492"/>
                      <a:pt x="448713" y="1986467"/>
                      <a:pt x="447040" y="2001520"/>
                    </a:cubicBezTo>
                    <a:cubicBezTo>
                      <a:pt x="438430" y="2079010"/>
                      <a:pt x="440978" y="2157341"/>
                      <a:pt x="436880" y="2235200"/>
                    </a:cubicBezTo>
                    <a:cubicBezTo>
                      <a:pt x="434204" y="2286042"/>
                      <a:pt x="430107" y="2336800"/>
                      <a:pt x="426720" y="2387600"/>
                    </a:cubicBezTo>
                    <a:cubicBezTo>
                      <a:pt x="409787" y="2384213"/>
                      <a:pt x="392673" y="2381628"/>
                      <a:pt x="375920" y="2377440"/>
                    </a:cubicBezTo>
                    <a:cubicBezTo>
                      <a:pt x="365530" y="2374843"/>
                      <a:pt x="356150" y="2367280"/>
                      <a:pt x="345440" y="2367280"/>
                    </a:cubicBezTo>
                    <a:cubicBezTo>
                      <a:pt x="319686" y="2367280"/>
                      <a:pt x="194972" y="2383549"/>
                      <a:pt x="162560" y="2387600"/>
                    </a:cubicBezTo>
                    <a:cubicBezTo>
                      <a:pt x="152400" y="2390987"/>
                      <a:pt x="142024" y="2401737"/>
                      <a:pt x="132080" y="2397760"/>
                    </a:cubicBezTo>
                    <a:cubicBezTo>
                      <a:pt x="120743" y="2393225"/>
                      <a:pt x="117221" y="2378202"/>
                      <a:pt x="111760" y="2367280"/>
                    </a:cubicBezTo>
                    <a:cubicBezTo>
                      <a:pt x="69696" y="2283152"/>
                      <a:pt x="139514" y="2393671"/>
                      <a:pt x="81280" y="2306320"/>
                    </a:cubicBezTo>
                    <a:cubicBezTo>
                      <a:pt x="22621" y="2013026"/>
                      <a:pt x="80868" y="2320329"/>
                      <a:pt x="60960" y="1524000"/>
                    </a:cubicBezTo>
                    <a:cubicBezTo>
                      <a:pt x="60278" y="1496704"/>
                      <a:pt x="54952" y="1469707"/>
                      <a:pt x="50800" y="1442720"/>
                    </a:cubicBezTo>
                    <a:cubicBezTo>
                      <a:pt x="47308" y="1420023"/>
                      <a:pt x="37222" y="1374877"/>
                      <a:pt x="30480" y="1351280"/>
                    </a:cubicBezTo>
                    <a:cubicBezTo>
                      <a:pt x="27538" y="1340982"/>
                      <a:pt x="25109" y="1330379"/>
                      <a:pt x="20320" y="1320800"/>
                    </a:cubicBezTo>
                    <a:cubicBezTo>
                      <a:pt x="14859" y="1309878"/>
                      <a:pt x="6773" y="1300480"/>
                      <a:pt x="0" y="1290320"/>
                    </a:cubicBezTo>
                    <a:cubicBezTo>
                      <a:pt x="3387" y="1202267"/>
                      <a:pt x="4298" y="1114083"/>
                      <a:pt x="10160" y="1026160"/>
                    </a:cubicBezTo>
                    <a:cubicBezTo>
                      <a:pt x="11089" y="1012227"/>
                      <a:pt x="18024" y="999294"/>
                      <a:pt x="20320" y="985520"/>
                    </a:cubicBezTo>
                    <a:cubicBezTo>
                      <a:pt x="39467" y="870636"/>
                      <a:pt x="18842" y="939155"/>
                      <a:pt x="40640" y="873760"/>
                    </a:cubicBezTo>
                    <a:cubicBezTo>
                      <a:pt x="44648" y="801609"/>
                      <a:pt x="54224" y="617071"/>
                      <a:pt x="60960" y="538480"/>
                    </a:cubicBezTo>
                    <a:cubicBezTo>
                      <a:pt x="66773" y="470658"/>
                      <a:pt x="74507" y="403013"/>
                      <a:pt x="81280" y="335280"/>
                    </a:cubicBezTo>
                    <a:cubicBezTo>
                      <a:pt x="88073" y="267353"/>
                      <a:pt x="82072" y="252020"/>
                      <a:pt x="101600" y="203200"/>
                    </a:cubicBezTo>
                    <a:cubicBezTo>
                      <a:pt x="111179" y="179253"/>
                      <a:pt x="116910" y="152939"/>
                      <a:pt x="132080" y="132080"/>
                    </a:cubicBezTo>
                    <a:cubicBezTo>
                      <a:pt x="144835" y="114542"/>
                      <a:pt x="167546" y="106774"/>
                      <a:pt x="182880" y="91440"/>
                    </a:cubicBezTo>
                    <a:cubicBezTo>
                      <a:pt x="191514" y="82806"/>
                      <a:pt x="196427" y="71120"/>
                      <a:pt x="203200" y="60960"/>
                    </a:cubicBezTo>
                    <a:lnTo>
                      <a:pt x="193040" y="3048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8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1337410" y="1306418"/>
                <a:ext cx="237040" cy="2386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531022" y="1219200"/>
                <a:ext cx="947355" cy="872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337411" y="3693357"/>
                <a:ext cx="1140966" cy="1835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146" name="Straight Connector 145"/>
            <p:cNvCxnSpPr/>
            <p:nvPr/>
          </p:nvCxnSpPr>
          <p:spPr>
            <a:xfrm>
              <a:off x="3555650" y="1306418"/>
              <a:ext cx="8383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endCxn id="151" idx="50"/>
            </p:cNvCxnSpPr>
            <p:nvPr/>
          </p:nvCxnSpPr>
          <p:spPr>
            <a:xfrm flipV="1">
              <a:off x="3555650" y="1317191"/>
              <a:ext cx="350" cy="23761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3555649" y="2102064"/>
              <a:ext cx="57607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3555650" y="2897710"/>
              <a:ext cx="56692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3555650" y="3705625"/>
              <a:ext cx="27432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2" name="Straight Arrow Connector 141"/>
          <p:cNvCxnSpPr/>
          <p:nvPr/>
        </p:nvCxnSpPr>
        <p:spPr>
          <a:xfrm flipH="1" flipV="1">
            <a:off x="8502731" y="4274222"/>
            <a:ext cx="5486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 flipV="1">
            <a:off x="8486990" y="4872867"/>
            <a:ext cx="5486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>
            <a:off x="8502729" y="5488300"/>
            <a:ext cx="5486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5" name="Group 164"/>
          <p:cNvGrpSpPr>
            <a:grpSpLocks noChangeAspect="1"/>
          </p:cNvGrpSpPr>
          <p:nvPr/>
        </p:nvGrpSpPr>
        <p:grpSpPr>
          <a:xfrm>
            <a:off x="1463330" y="3942952"/>
            <a:ext cx="2093597" cy="2034704"/>
            <a:chOff x="1337410" y="1219200"/>
            <a:chExt cx="2734623" cy="2657698"/>
          </a:xfrm>
        </p:grpSpPr>
        <p:grpSp>
          <p:nvGrpSpPr>
            <p:cNvPr id="168" name="Group 167"/>
            <p:cNvGrpSpPr>
              <a:grpSpLocks noChangeAspect="1"/>
            </p:cNvGrpSpPr>
            <p:nvPr/>
          </p:nvGrpSpPr>
          <p:grpSpPr>
            <a:xfrm>
              <a:off x="1337410" y="1219200"/>
              <a:ext cx="1140970" cy="2657698"/>
              <a:chOff x="1337410" y="1219200"/>
              <a:chExt cx="1140970" cy="2657698"/>
            </a:xfrm>
          </p:grpSpPr>
          <p:sp>
            <p:nvSpPr>
              <p:cNvPr id="175" name="Freeform 174"/>
              <p:cNvSpPr/>
              <p:nvPr/>
            </p:nvSpPr>
            <p:spPr>
              <a:xfrm>
                <a:off x="1391920" y="1219200"/>
                <a:ext cx="1020874" cy="2570480"/>
              </a:xfrm>
              <a:custGeom>
                <a:avLst/>
                <a:gdLst>
                  <a:gd name="connsiteX0" fmla="*/ 193040 w 1020874"/>
                  <a:gd name="connsiteY0" fmla="*/ 30480 h 2398630"/>
                  <a:gd name="connsiteX1" fmla="*/ 193040 w 1020874"/>
                  <a:gd name="connsiteY1" fmla="*/ 30480 h 2398630"/>
                  <a:gd name="connsiteX2" fmla="*/ 386080 w 1020874"/>
                  <a:gd name="connsiteY2" fmla="*/ 20320 h 2398630"/>
                  <a:gd name="connsiteX3" fmla="*/ 416560 w 1020874"/>
                  <a:gd name="connsiteY3" fmla="*/ 10160 h 2398630"/>
                  <a:gd name="connsiteX4" fmla="*/ 467360 w 1020874"/>
                  <a:gd name="connsiteY4" fmla="*/ 0 h 2398630"/>
                  <a:gd name="connsiteX5" fmla="*/ 589280 w 1020874"/>
                  <a:gd name="connsiteY5" fmla="*/ 10160 h 2398630"/>
                  <a:gd name="connsiteX6" fmla="*/ 629920 w 1020874"/>
                  <a:gd name="connsiteY6" fmla="*/ 20320 h 2398630"/>
                  <a:gd name="connsiteX7" fmla="*/ 924560 w 1020874"/>
                  <a:gd name="connsiteY7" fmla="*/ 10160 h 2398630"/>
                  <a:gd name="connsiteX8" fmla="*/ 995680 w 1020874"/>
                  <a:gd name="connsiteY8" fmla="*/ 20320 h 2398630"/>
                  <a:gd name="connsiteX9" fmla="*/ 965200 w 1020874"/>
                  <a:gd name="connsiteY9" fmla="*/ 325120 h 2398630"/>
                  <a:gd name="connsiteX10" fmla="*/ 975360 w 1020874"/>
                  <a:gd name="connsiteY10" fmla="*/ 528320 h 2398630"/>
                  <a:gd name="connsiteX11" fmla="*/ 955040 w 1020874"/>
                  <a:gd name="connsiteY11" fmla="*/ 721360 h 2398630"/>
                  <a:gd name="connsiteX12" fmla="*/ 873760 w 1020874"/>
                  <a:gd name="connsiteY12" fmla="*/ 782320 h 2398630"/>
                  <a:gd name="connsiteX13" fmla="*/ 822960 w 1020874"/>
                  <a:gd name="connsiteY13" fmla="*/ 812800 h 2398630"/>
                  <a:gd name="connsiteX14" fmla="*/ 792480 w 1020874"/>
                  <a:gd name="connsiteY14" fmla="*/ 833120 h 2398630"/>
                  <a:gd name="connsiteX15" fmla="*/ 711200 w 1020874"/>
                  <a:gd name="connsiteY15" fmla="*/ 843280 h 2398630"/>
                  <a:gd name="connsiteX16" fmla="*/ 701040 w 1020874"/>
                  <a:gd name="connsiteY16" fmla="*/ 873760 h 2398630"/>
                  <a:gd name="connsiteX17" fmla="*/ 721360 w 1020874"/>
                  <a:gd name="connsiteY17" fmla="*/ 1005840 h 2398630"/>
                  <a:gd name="connsiteX18" fmla="*/ 731520 w 1020874"/>
                  <a:gd name="connsiteY18" fmla="*/ 1239520 h 2398630"/>
                  <a:gd name="connsiteX19" fmla="*/ 741680 w 1020874"/>
                  <a:gd name="connsiteY19" fmla="*/ 1290320 h 2398630"/>
                  <a:gd name="connsiteX20" fmla="*/ 772160 w 1020874"/>
                  <a:gd name="connsiteY20" fmla="*/ 1402080 h 2398630"/>
                  <a:gd name="connsiteX21" fmla="*/ 751840 w 1020874"/>
                  <a:gd name="connsiteY21" fmla="*/ 1483360 h 2398630"/>
                  <a:gd name="connsiteX22" fmla="*/ 721360 w 1020874"/>
                  <a:gd name="connsiteY22" fmla="*/ 1615440 h 2398630"/>
                  <a:gd name="connsiteX23" fmla="*/ 690880 w 1020874"/>
                  <a:gd name="connsiteY23" fmla="*/ 1645920 h 2398630"/>
                  <a:gd name="connsiteX24" fmla="*/ 660400 w 1020874"/>
                  <a:gd name="connsiteY24" fmla="*/ 1666240 h 2398630"/>
                  <a:gd name="connsiteX25" fmla="*/ 538480 w 1020874"/>
                  <a:gd name="connsiteY25" fmla="*/ 1686560 h 2398630"/>
                  <a:gd name="connsiteX26" fmla="*/ 518160 w 1020874"/>
                  <a:gd name="connsiteY26" fmla="*/ 1767840 h 2398630"/>
                  <a:gd name="connsiteX27" fmla="*/ 477520 w 1020874"/>
                  <a:gd name="connsiteY27" fmla="*/ 1889760 h 2398630"/>
                  <a:gd name="connsiteX28" fmla="*/ 467360 w 1020874"/>
                  <a:gd name="connsiteY28" fmla="*/ 1960880 h 2398630"/>
                  <a:gd name="connsiteX29" fmla="*/ 447040 w 1020874"/>
                  <a:gd name="connsiteY29" fmla="*/ 2001520 h 2398630"/>
                  <a:gd name="connsiteX30" fmla="*/ 436880 w 1020874"/>
                  <a:gd name="connsiteY30" fmla="*/ 2235200 h 2398630"/>
                  <a:gd name="connsiteX31" fmla="*/ 426720 w 1020874"/>
                  <a:gd name="connsiteY31" fmla="*/ 2387600 h 2398630"/>
                  <a:gd name="connsiteX32" fmla="*/ 375920 w 1020874"/>
                  <a:gd name="connsiteY32" fmla="*/ 2377440 h 2398630"/>
                  <a:gd name="connsiteX33" fmla="*/ 345440 w 1020874"/>
                  <a:gd name="connsiteY33" fmla="*/ 2367280 h 2398630"/>
                  <a:gd name="connsiteX34" fmla="*/ 162560 w 1020874"/>
                  <a:gd name="connsiteY34" fmla="*/ 2387600 h 2398630"/>
                  <a:gd name="connsiteX35" fmla="*/ 132080 w 1020874"/>
                  <a:gd name="connsiteY35" fmla="*/ 2397760 h 2398630"/>
                  <a:gd name="connsiteX36" fmla="*/ 111760 w 1020874"/>
                  <a:gd name="connsiteY36" fmla="*/ 2367280 h 2398630"/>
                  <a:gd name="connsiteX37" fmla="*/ 81280 w 1020874"/>
                  <a:gd name="connsiteY37" fmla="*/ 2306320 h 2398630"/>
                  <a:gd name="connsiteX38" fmla="*/ 60960 w 1020874"/>
                  <a:gd name="connsiteY38" fmla="*/ 1524000 h 2398630"/>
                  <a:gd name="connsiteX39" fmla="*/ 50800 w 1020874"/>
                  <a:gd name="connsiteY39" fmla="*/ 1442720 h 2398630"/>
                  <a:gd name="connsiteX40" fmla="*/ 30480 w 1020874"/>
                  <a:gd name="connsiteY40" fmla="*/ 1351280 h 2398630"/>
                  <a:gd name="connsiteX41" fmla="*/ 20320 w 1020874"/>
                  <a:gd name="connsiteY41" fmla="*/ 1320800 h 2398630"/>
                  <a:gd name="connsiteX42" fmla="*/ 0 w 1020874"/>
                  <a:gd name="connsiteY42" fmla="*/ 1290320 h 2398630"/>
                  <a:gd name="connsiteX43" fmla="*/ 10160 w 1020874"/>
                  <a:gd name="connsiteY43" fmla="*/ 1026160 h 2398630"/>
                  <a:gd name="connsiteX44" fmla="*/ 20320 w 1020874"/>
                  <a:gd name="connsiteY44" fmla="*/ 985520 h 2398630"/>
                  <a:gd name="connsiteX45" fmla="*/ 40640 w 1020874"/>
                  <a:gd name="connsiteY45" fmla="*/ 873760 h 2398630"/>
                  <a:gd name="connsiteX46" fmla="*/ 60960 w 1020874"/>
                  <a:gd name="connsiteY46" fmla="*/ 538480 h 2398630"/>
                  <a:gd name="connsiteX47" fmla="*/ 81280 w 1020874"/>
                  <a:gd name="connsiteY47" fmla="*/ 335280 h 2398630"/>
                  <a:gd name="connsiteX48" fmla="*/ 101600 w 1020874"/>
                  <a:gd name="connsiteY48" fmla="*/ 203200 h 2398630"/>
                  <a:gd name="connsiteX49" fmla="*/ 132080 w 1020874"/>
                  <a:gd name="connsiteY49" fmla="*/ 132080 h 2398630"/>
                  <a:gd name="connsiteX50" fmla="*/ 182880 w 1020874"/>
                  <a:gd name="connsiteY50" fmla="*/ 91440 h 2398630"/>
                  <a:gd name="connsiteX51" fmla="*/ 203200 w 1020874"/>
                  <a:gd name="connsiteY51" fmla="*/ 60960 h 2398630"/>
                  <a:gd name="connsiteX52" fmla="*/ 193040 w 1020874"/>
                  <a:gd name="connsiteY52" fmla="*/ 30480 h 239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0874" h="2398630">
                    <a:moveTo>
                      <a:pt x="193040" y="30480"/>
                    </a:moveTo>
                    <a:lnTo>
                      <a:pt x="193040" y="30480"/>
                    </a:lnTo>
                    <a:cubicBezTo>
                      <a:pt x="257387" y="27093"/>
                      <a:pt x="321909" y="26154"/>
                      <a:pt x="386080" y="20320"/>
                    </a:cubicBezTo>
                    <a:cubicBezTo>
                      <a:pt x="396746" y="19350"/>
                      <a:pt x="406170" y="12757"/>
                      <a:pt x="416560" y="10160"/>
                    </a:cubicBezTo>
                    <a:cubicBezTo>
                      <a:pt x="433313" y="5972"/>
                      <a:pt x="450427" y="3387"/>
                      <a:pt x="467360" y="0"/>
                    </a:cubicBezTo>
                    <a:cubicBezTo>
                      <a:pt x="508000" y="3387"/>
                      <a:pt x="548814" y="5102"/>
                      <a:pt x="589280" y="10160"/>
                    </a:cubicBezTo>
                    <a:cubicBezTo>
                      <a:pt x="603136" y="11892"/>
                      <a:pt x="615956" y="20320"/>
                      <a:pt x="629920" y="20320"/>
                    </a:cubicBezTo>
                    <a:cubicBezTo>
                      <a:pt x="728192" y="20320"/>
                      <a:pt x="826347" y="13547"/>
                      <a:pt x="924560" y="10160"/>
                    </a:cubicBezTo>
                    <a:cubicBezTo>
                      <a:pt x="948267" y="13547"/>
                      <a:pt x="990485" y="-3057"/>
                      <a:pt x="995680" y="20320"/>
                    </a:cubicBezTo>
                    <a:cubicBezTo>
                      <a:pt x="1035343" y="198804"/>
                      <a:pt x="1016264" y="222992"/>
                      <a:pt x="965200" y="325120"/>
                    </a:cubicBezTo>
                    <a:cubicBezTo>
                      <a:pt x="968587" y="392853"/>
                      <a:pt x="969485" y="460757"/>
                      <a:pt x="975360" y="528320"/>
                    </a:cubicBezTo>
                    <a:cubicBezTo>
                      <a:pt x="984023" y="627948"/>
                      <a:pt x="1084945" y="461550"/>
                      <a:pt x="955040" y="721360"/>
                    </a:cubicBezTo>
                    <a:cubicBezTo>
                      <a:pt x="939894" y="751651"/>
                      <a:pt x="901605" y="763043"/>
                      <a:pt x="873760" y="782320"/>
                    </a:cubicBezTo>
                    <a:cubicBezTo>
                      <a:pt x="857524" y="793560"/>
                      <a:pt x="839706" y="802334"/>
                      <a:pt x="822960" y="812800"/>
                    </a:cubicBezTo>
                    <a:cubicBezTo>
                      <a:pt x="812605" y="819272"/>
                      <a:pt x="804261" y="829907"/>
                      <a:pt x="792480" y="833120"/>
                    </a:cubicBezTo>
                    <a:cubicBezTo>
                      <a:pt x="766138" y="840304"/>
                      <a:pt x="738293" y="839893"/>
                      <a:pt x="711200" y="843280"/>
                    </a:cubicBezTo>
                    <a:cubicBezTo>
                      <a:pt x="707813" y="853440"/>
                      <a:pt x="701040" y="863050"/>
                      <a:pt x="701040" y="873760"/>
                    </a:cubicBezTo>
                    <a:cubicBezTo>
                      <a:pt x="701040" y="932270"/>
                      <a:pt x="709090" y="956761"/>
                      <a:pt x="721360" y="1005840"/>
                    </a:cubicBezTo>
                    <a:cubicBezTo>
                      <a:pt x="724747" y="1083733"/>
                      <a:pt x="725965" y="1161751"/>
                      <a:pt x="731520" y="1239520"/>
                    </a:cubicBezTo>
                    <a:cubicBezTo>
                      <a:pt x="732750" y="1256745"/>
                      <a:pt x="737797" y="1273494"/>
                      <a:pt x="741680" y="1290320"/>
                    </a:cubicBezTo>
                    <a:cubicBezTo>
                      <a:pt x="758868" y="1364802"/>
                      <a:pt x="755366" y="1351697"/>
                      <a:pt x="772160" y="1402080"/>
                    </a:cubicBezTo>
                    <a:cubicBezTo>
                      <a:pt x="765387" y="1429173"/>
                      <a:pt x="758120" y="1456148"/>
                      <a:pt x="751840" y="1483360"/>
                    </a:cubicBezTo>
                    <a:cubicBezTo>
                      <a:pt x="744103" y="1516886"/>
                      <a:pt x="733092" y="1589630"/>
                      <a:pt x="721360" y="1615440"/>
                    </a:cubicBezTo>
                    <a:cubicBezTo>
                      <a:pt x="715414" y="1628521"/>
                      <a:pt x="701918" y="1636722"/>
                      <a:pt x="690880" y="1645920"/>
                    </a:cubicBezTo>
                    <a:cubicBezTo>
                      <a:pt x="681499" y="1653737"/>
                      <a:pt x="672199" y="1663094"/>
                      <a:pt x="660400" y="1666240"/>
                    </a:cubicBezTo>
                    <a:cubicBezTo>
                      <a:pt x="620591" y="1676856"/>
                      <a:pt x="579120" y="1679787"/>
                      <a:pt x="538480" y="1686560"/>
                    </a:cubicBezTo>
                    <a:cubicBezTo>
                      <a:pt x="531707" y="1713653"/>
                      <a:pt x="526185" y="1741091"/>
                      <a:pt x="518160" y="1767840"/>
                    </a:cubicBezTo>
                    <a:cubicBezTo>
                      <a:pt x="505850" y="1808872"/>
                      <a:pt x="477520" y="1889760"/>
                      <a:pt x="477520" y="1889760"/>
                    </a:cubicBezTo>
                    <a:cubicBezTo>
                      <a:pt x="474133" y="1913467"/>
                      <a:pt x="473661" y="1937776"/>
                      <a:pt x="467360" y="1960880"/>
                    </a:cubicBezTo>
                    <a:cubicBezTo>
                      <a:pt x="463375" y="1975492"/>
                      <a:pt x="448713" y="1986467"/>
                      <a:pt x="447040" y="2001520"/>
                    </a:cubicBezTo>
                    <a:cubicBezTo>
                      <a:pt x="438430" y="2079010"/>
                      <a:pt x="440978" y="2157341"/>
                      <a:pt x="436880" y="2235200"/>
                    </a:cubicBezTo>
                    <a:cubicBezTo>
                      <a:pt x="434204" y="2286042"/>
                      <a:pt x="430107" y="2336800"/>
                      <a:pt x="426720" y="2387600"/>
                    </a:cubicBezTo>
                    <a:cubicBezTo>
                      <a:pt x="409787" y="2384213"/>
                      <a:pt x="392673" y="2381628"/>
                      <a:pt x="375920" y="2377440"/>
                    </a:cubicBezTo>
                    <a:cubicBezTo>
                      <a:pt x="365530" y="2374843"/>
                      <a:pt x="356150" y="2367280"/>
                      <a:pt x="345440" y="2367280"/>
                    </a:cubicBezTo>
                    <a:cubicBezTo>
                      <a:pt x="319686" y="2367280"/>
                      <a:pt x="194972" y="2383549"/>
                      <a:pt x="162560" y="2387600"/>
                    </a:cubicBezTo>
                    <a:cubicBezTo>
                      <a:pt x="152400" y="2390987"/>
                      <a:pt x="142024" y="2401737"/>
                      <a:pt x="132080" y="2397760"/>
                    </a:cubicBezTo>
                    <a:cubicBezTo>
                      <a:pt x="120743" y="2393225"/>
                      <a:pt x="117221" y="2378202"/>
                      <a:pt x="111760" y="2367280"/>
                    </a:cubicBezTo>
                    <a:cubicBezTo>
                      <a:pt x="69696" y="2283152"/>
                      <a:pt x="139514" y="2393671"/>
                      <a:pt x="81280" y="2306320"/>
                    </a:cubicBezTo>
                    <a:cubicBezTo>
                      <a:pt x="22621" y="2013026"/>
                      <a:pt x="80868" y="2320329"/>
                      <a:pt x="60960" y="1524000"/>
                    </a:cubicBezTo>
                    <a:cubicBezTo>
                      <a:pt x="60278" y="1496704"/>
                      <a:pt x="54952" y="1469707"/>
                      <a:pt x="50800" y="1442720"/>
                    </a:cubicBezTo>
                    <a:cubicBezTo>
                      <a:pt x="47308" y="1420023"/>
                      <a:pt x="37222" y="1374877"/>
                      <a:pt x="30480" y="1351280"/>
                    </a:cubicBezTo>
                    <a:cubicBezTo>
                      <a:pt x="27538" y="1340982"/>
                      <a:pt x="25109" y="1330379"/>
                      <a:pt x="20320" y="1320800"/>
                    </a:cubicBezTo>
                    <a:cubicBezTo>
                      <a:pt x="14859" y="1309878"/>
                      <a:pt x="6773" y="1300480"/>
                      <a:pt x="0" y="1290320"/>
                    </a:cubicBezTo>
                    <a:cubicBezTo>
                      <a:pt x="3387" y="1202267"/>
                      <a:pt x="4298" y="1114083"/>
                      <a:pt x="10160" y="1026160"/>
                    </a:cubicBezTo>
                    <a:cubicBezTo>
                      <a:pt x="11089" y="1012227"/>
                      <a:pt x="18024" y="999294"/>
                      <a:pt x="20320" y="985520"/>
                    </a:cubicBezTo>
                    <a:cubicBezTo>
                      <a:pt x="39467" y="870636"/>
                      <a:pt x="18842" y="939155"/>
                      <a:pt x="40640" y="873760"/>
                    </a:cubicBezTo>
                    <a:cubicBezTo>
                      <a:pt x="44648" y="801609"/>
                      <a:pt x="54224" y="617071"/>
                      <a:pt x="60960" y="538480"/>
                    </a:cubicBezTo>
                    <a:cubicBezTo>
                      <a:pt x="66773" y="470658"/>
                      <a:pt x="74507" y="403013"/>
                      <a:pt x="81280" y="335280"/>
                    </a:cubicBezTo>
                    <a:cubicBezTo>
                      <a:pt x="88073" y="267353"/>
                      <a:pt x="82072" y="252020"/>
                      <a:pt x="101600" y="203200"/>
                    </a:cubicBezTo>
                    <a:cubicBezTo>
                      <a:pt x="111179" y="179253"/>
                      <a:pt x="116910" y="152939"/>
                      <a:pt x="132080" y="132080"/>
                    </a:cubicBezTo>
                    <a:cubicBezTo>
                      <a:pt x="144835" y="114542"/>
                      <a:pt x="167546" y="106774"/>
                      <a:pt x="182880" y="91440"/>
                    </a:cubicBezTo>
                    <a:cubicBezTo>
                      <a:pt x="191514" y="82806"/>
                      <a:pt x="196427" y="71120"/>
                      <a:pt x="203200" y="60960"/>
                    </a:cubicBezTo>
                    <a:lnTo>
                      <a:pt x="193040" y="3048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1337410" y="1306418"/>
                <a:ext cx="237040" cy="2386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1531022" y="1219200"/>
                <a:ext cx="947355" cy="872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1337411" y="3693357"/>
                <a:ext cx="1140966" cy="1835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1574452" y="1306418"/>
                <a:ext cx="903928" cy="79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1574451" y="2102064"/>
                <a:ext cx="903928" cy="79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1574450" y="2897710"/>
                <a:ext cx="903928" cy="79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169" name="Straight Arrow Connector 168"/>
            <p:cNvCxnSpPr/>
            <p:nvPr/>
          </p:nvCxnSpPr>
          <p:spPr>
            <a:xfrm flipH="1" flipV="1">
              <a:off x="1881193" y="1704241"/>
              <a:ext cx="9555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 flipH="1" flipV="1">
              <a:off x="1794278" y="2486182"/>
              <a:ext cx="107493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 flipH="1">
              <a:off x="1668857" y="3290050"/>
              <a:ext cx="119437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2848824" y="1528348"/>
              <a:ext cx="1223209" cy="40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1000 x 0.9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848824" y="2285037"/>
              <a:ext cx="1103860" cy="40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 x 0.5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2848824" y="3110867"/>
              <a:ext cx="984513" cy="40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x 0.2</a:t>
              </a:r>
            </a:p>
          </p:txBody>
        </p:sp>
      </p:grpSp>
      <p:sp>
        <p:nvSpPr>
          <p:cNvPr id="166" name="TextBox 165"/>
          <p:cNvSpPr txBox="1">
            <a:spLocks noChangeAspect="1"/>
          </p:cNvSpPr>
          <p:nvPr/>
        </p:nvSpPr>
        <p:spPr>
          <a:xfrm>
            <a:off x="309818" y="3437068"/>
            <a:ext cx="466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For Vol (e.g. m</a:t>
            </a:r>
            <a:r>
              <a:rPr lang="en-US" u="sng" baseline="30000" dirty="0"/>
              <a:t>3</a:t>
            </a:r>
            <a:r>
              <a:rPr lang="en-US" u="sng" dirty="0"/>
              <a:t>) – Sum of Raster Area Weighted</a:t>
            </a:r>
          </a:p>
        </p:txBody>
      </p:sp>
      <p:sp>
        <p:nvSpPr>
          <p:cNvPr id="167" name="TextBox 166"/>
          <p:cNvSpPr txBox="1">
            <a:spLocks noChangeAspect="1"/>
          </p:cNvSpPr>
          <p:nvPr/>
        </p:nvSpPr>
        <p:spPr>
          <a:xfrm>
            <a:off x="1159228" y="5924114"/>
            <a:ext cx="2363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Sum = 900+50+2 = 952 m</a:t>
            </a:r>
            <a:r>
              <a:rPr lang="en-US" sz="1600" baseline="30000" dirty="0"/>
              <a:t>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62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773" y="727710"/>
            <a:ext cx="13525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564" y="861060"/>
            <a:ext cx="1019175" cy="381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" idx="1"/>
          </p:cNvCxnSpPr>
          <p:nvPr/>
        </p:nvCxnSpPr>
        <p:spPr>
          <a:xfrm flipV="1">
            <a:off x="3131248" y="1051560"/>
            <a:ext cx="1529525" cy="190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7" idx="1"/>
          </p:cNvCxnSpPr>
          <p:nvPr/>
        </p:nvCxnSpPr>
        <p:spPr>
          <a:xfrm>
            <a:off x="5797296" y="941832"/>
            <a:ext cx="2148268" cy="1097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2"/>
          </p:cNvCxnSpPr>
          <p:nvPr/>
        </p:nvCxnSpPr>
        <p:spPr>
          <a:xfrm>
            <a:off x="8455152" y="1242061"/>
            <a:ext cx="509587" cy="518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05413" y="1242060"/>
            <a:ext cx="203836" cy="2947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713" y="1760285"/>
            <a:ext cx="4733925" cy="48577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6393" y="4199513"/>
            <a:ext cx="4308760" cy="534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146" y="2992059"/>
            <a:ext cx="3088818" cy="71338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Straight Connector 34"/>
          <p:cNvCxnSpPr/>
          <p:nvPr/>
        </p:nvCxnSpPr>
        <p:spPr>
          <a:xfrm flipH="1">
            <a:off x="2286031" y="1041359"/>
            <a:ext cx="415486" cy="1888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892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8" y="561023"/>
            <a:ext cx="1028700" cy="6000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720" y="644784"/>
            <a:ext cx="1143000" cy="8858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131248" y="861060"/>
            <a:ext cx="149047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43563" y="822006"/>
            <a:ext cx="1285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203" y="320934"/>
            <a:ext cx="1743075" cy="12096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7774" y="2527756"/>
            <a:ext cx="4829175" cy="11525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Straight Connector 22"/>
          <p:cNvCxnSpPr>
            <a:stCxn id="10" idx="3"/>
            <a:endCxn id="12" idx="1"/>
          </p:cNvCxnSpPr>
          <p:nvPr/>
        </p:nvCxnSpPr>
        <p:spPr>
          <a:xfrm>
            <a:off x="7958138" y="861060"/>
            <a:ext cx="1274065" cy="64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0"/>
            <a:endCxn id="12" idx="2"/>
          </p:cNvCxnSpPr>
          <p:nvPr/>
        </p:nvCxnSpPr>
        <p:spPr>
          <a:xfrm flipV="1">
            <a:off x="8992363" y="1530610"/>
            <a:ext cx="1111379" cy="9971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7249" y="4071578"/>
            <a:ext cx="5219700" cy="26289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0" name="Straight Connector 39"/>
          <p:cNvCxnSpPr>
            <a:stCxn id="24" idx="0"/>
          </p:cNvCxnSpPr>
          <p:nvPr/>
        </p:nvCxnSpPr>
        <p:spPr>
          <a:xfrm flipV="1">
            <a:off x="4987099" y="2656823"/>
            <a:ext cx="1590675" cy="14147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879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273461" y="160129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Free Scale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05988" y="144600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kmeans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902690" y="263644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Equal breaks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"/>
          <a:stretch/>
        </p:blipFill>
        <p:spPr>
          <a:xfrm>
            <a:off x="211035" y="593332"/>
            <a:ext cx="6172739" cy="4321007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5" t="8147" r="16048" b="7477"/>
          <a:stretch/>
        </p:blipFill>
        <p:spPr>
          <a:xfrm>
            <a:off x="2321250" y="1770393"/>
            <a:ext cx="6236964" cy="4043169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8" r="16461" b="8121"/>
          <a:stretch/>
        </p:blipFill>
        <p:spPr>
          <a:xfrm>
            <a:off x="5859565" y="2947803"/>
            <a:ext cx="5752537" cy="376498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489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321189"/>
              </p:ext>
            </p:extLst>
          </p:nvPr>
        </p:nvGraphicFramePr>
        <p:xfrm>
          <a:off x="1184371" y="919958"/>
          <a:ext cx="9254514" cy="3515269"/>
        </p:xfrm>
        <a:graphic>
          <a:graphicData uri="http://schemas.openxmlformats.org/drawingml/2006/table">
            <a:tbl>
              <a:tblPr/>
              <a:tblGrid>
                <a:gridCol w="784283"/>
                <a:gridCol w="1411333"/>
                <a:gridCol w="1008414"/>
                <a:gridCol w="1008414"/>
                <a:gridCol w="1008414"/>
                <a:gridCol w="1008414"/>
                <a:gridCol w="1008414"/>
                <a:gridCol w="1008414"/>
                <a:gridCol w="1008414"/>
              </a:tblGrid>
              <a:tr h="517145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400" b="1" dirty="0">
                          <a:effectLst/>
                        </a:rPr>
                        <a:t>Metis IO Table</a:t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>
                          <a:effectLst/>
                        </a:rPr>
                        <a:t>Example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</a:rPr>
                        <a:t>Demand </a:t>
                      </a:r>
                      <a:r>
                        <a:rPr lang="en-US" sz="14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5642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>
                          <a:effectLst/>
                        </a:rPr>
                        <a:t>Electricity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>
                          <a:effectLst/>
                        </a:rPr>
                        <a:t>Water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dirty="0" smtClean="0">
                          <a:effectLst/>
                        </a:rPr>
                        <a:t>Agriculture</a:t>
                      </a:r>
                      <a:endParaRPr lang="en-US" sz="1400" b="1" dirty="0">
                        <a:effectLst/>
                      </a:endParaRP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>
                          <a:effectLst/>
                        </a:rPr>
                        <a:t>Industry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>
                          <a:effectLst/>
                        </a:rPr>
                        <a:t>Residential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>
                          <a:effectLst/>
                        </a:rPr>
                        <a:t>Other Sectors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dirty="0">
                          <a:effectLst/>
                        </a:rPr>
                        <a:t>Total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86095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</a:rPr>
                        <a:t>Supply </a:t>
                      </a:r>
                      <a:r>
                        <a:rPr lang="en-US" sz="14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</a:p>
                  </a:txBody>
                  <a:tcPr marL="21938" marR="21938" marT="14625" marB="14625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>
                          <a:effectLst/>
                        </a:rPr>
                        <a:t>Electricity</a:t>
                      </a:r>
                      <a:br>
                        <a:rPr lang="en-US" sz="1400" b="1">
                          <a:effectLst/>
                        </a:rPr>
                      </a:br>
                      <a:r>
                        <a:rPr lang="en-US" sz="1400" b="1">
                          <a:effectLst/>
                        </a:rPr>
                        <a:t>(TWh)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-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15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5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100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70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30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220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0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dirty="0">
                          <a:effectLst/>
                        </a:rPr>
                        <a:t>Water</a:t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>
                          <a:effectLst/>
                        </a:rPr>
                        <a:t>(km</a:t>
                      </a:r>
                      <a:r>
                        <a:rPr lang="en-US" sz="1400" b="1" baseline="30000" dirty="0">
                          <a:effectLst/>
                        </a:rPr>
                        <a:t>3</a:t>
                      </a:r>
                      <a:r>
                        <a:rPr lang="en-US" sz="1400" b="1" dirty="0">
                          <a:effectLst/>
                        </a:rPr>
                        <a:t>)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10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-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200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10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 smtClean="0">
                          <a:effectLst/>
                        </a:rPr>
                        <a:t>80</a:t>
                      </a:r>
                      <a:endParaRPr lang="en-US" sz="1400" dirty="0">
                        <a:effectLst/>
                      </a:endParaRP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>
                          <a:effectLst/>
                        </a:rPr>
                        <a:t>100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 smtClean="0">
                          <a:effectLst/>
                        </a:rPr>
                        <a:t>400</a:t>
                      </a:r>
                      <a:endParaRPr lang="en-US" sz="1400" dirty="0">
                        <a:effectLst/>
                      </a:endParaRP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05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dirty="0" smtClean="0">
                          <a:effectLst/>
                        </a:rPr>
                        <a:t>Agriculture</a:t>
                      </a:r>
                      <a:r>
                        <a:rPr lang="en-US" sz="1400" b="1" dirty="0">
                          <a:effectLst/>
                        </a:rPr>
                        <a:t/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>
                          <a:effectLst/>
                        </a:rPr>
                        <a:t>(Mt)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>
                          <a:effectLst/>
                        </a:rPr>
                        <a:t>5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>
                          <a:effectLst/>
                        </a:rPr>
                        <a:t>-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>
                          <a:effectLst/>
                        </a:rPr>
                        <a:t>-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>
                          <a:effectLst/>
                        </a:rPr>
                        <a:t>10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>
                          <a:effectLst/>
                        </a:rPr>
                        <a:t>5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>
                          <a:effectLst/>
                        </a:rPr>
                        <a:t>20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 smtClean="0">
                          <a:effectLst/>
                        </a:rPr>
                        <a:t>40</a:t>
                      </a:r>
                      <a:endParaRPr lang="en-US" sz="1400" dirty="0">
                        <a:effectLst/>
                      </a:endParaRP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3991554" y="4643521"/>
            <a:ext cx="1809264" cy="34289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Calibri" panose="020F0502020204030204"/>
              </a:rPr>
              <a:t>Nexus flows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051411" y="4643521"/>
            <a:ext cx="1745749" cy="34289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Calibri" panose="020F0502020204030204"/>
              </a:rPr>
              <a:t>Other flows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499555" y="4643521"/>
            <a:ext cx="872875" cy="34289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Calibri" panose="020F0502020204030204"/>
              </a:rPr>
              <a:t>Total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789303" y="5227113"/>
                <a:ext cx="50033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𝑍𝑖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303" y="5227113"/>
                <a:ext cx="50033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740548" y="5227112"/>
                <a:ext cx="50674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548" y="5227112"/>
                <a:ext cx="50674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9746036" y="5222311"/>
                <a:ext cx="3442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036" y="5222311"/>
                <a:ext cx="34426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240615" y="5222311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615" y="5222311"/>
                <a:ext cx="419987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8723254" y="522711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254" y="5227113"/>
                <a:ext cx="419987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3472602" y="2146965"/>
            <a:ext cx="2879254" cy="218974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574335" y="2146965"/>
            <a:ext cx="723316" cy="218974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599582" y="2146964"/>
            <a:ext cx="2671639" cy="218974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9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656884"/>
              </p:ext>
            </p:extLst>
          </p:nvPr>
        </p:nvGraphicFramePr>
        <p:xfrm>
          <a:off x="1422910" y="1182351"/>
          <a:ext cx="9254514" cy="3515269"/>
        </p:xfrm>
        <a:graphic>
          <a:graphicData uri="http://schemas.openxmlformats.org/drawingml/2006/table">
            <a:tbl>
              <a:tblPr/>
              <a:tblGrid>
                <a:gridCol w="784283"/>
                <a:gridCol w="1411333"/>
                <a:gridCol w="1008414"/>
                <a:gridCol w="1008414"/>
                <a:gridCol w="1008414"/>
                <a:gridCol w="1008414"/>
                <a:gridCol w="1008414"/>
                <a:gridCol w="1008414"/>
                <a:gridCol w="1008414"/>
              </a:tblGrid>
              <a:tr h="517145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400" b="1" dirty="0">
                          <a:effectLst/>
                        </a:rPr>
                        <a:t>Metis IO Table</a:t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>
                          <a:effectLst/>
                        </a:rPr>
                        <a:t>Example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</a:rPr>
                        <a:t>Demand </a:t>
                      </a:r>
                      <a:r>
                        <a:rPr lang="en-US" sz="14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5642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>
                          <a:effectLst/>
                        </a:rPr>
                        <a:t>Electricity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>
                          <a:effectLst/>
                        </a:rPr>
                        <a:t>Water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dirty="0" smtClean="0">
                          <a:effectLst/>
                        </a:rPr>
                        <a:t>Agriculture</a:t>
                      </a:r>
                      <a:endParaRPr lang="en-US" sz="1400" b="1" dirty="0">
                        <a:effectLst/>
                      </a:endParaRP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>
                          <a:effectLst/>
                        </a:rPr>
                        <a:t>Industry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>
                          <a:effectLst/>
                        </a:rPr>
                        <a:t>Residential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>
                          <a:effectLst/>
                        </a:rPr>
                        <a:t>Other Sectors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dirty="0">
                          <a:effectLst/>
                        </a:rPr>
                        <a:t>Total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86095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</a:rPr>
                        <a:t>Supply </a:t>
                      </a:r>
                      <a:r>
                        <a:rPr lang="en-US" sz="14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</a:p>
                  </a:txBody>
                  <a:tcPr marL="21938" marR="21938" marT="14625" marB="14625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>
                          <a:effectLst/>
                        </a:rPr>
                        <a:t>Electricity</a:t>
                      </a:r>
                      <a:br>
                        <a:rPr lang="en-US" sz="1400" b="1">
                          <a:effectLst/>
                        </a:rPr>
                      </a:br>
                      <a:r>
                        <a:rPr lang="en-US" sz="1400" b="1">
                          <a:effectLst/>
                        </a:rPr>
                        <a:t>(TWh)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-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15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5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100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70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30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220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0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dirty="0">
                          <a:effectLst/>
                        </a:rPr>
                        <a:t>Water</a:t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>
                          <a:effectLst/>
                        </a:rPr>
                        <a:t>(km</a:t>
                      </a:r>
                      <a:r>
                        <a:rPr lang="en-US" sz="1400" b="1" baseline="30000" dirty="0">
                          <a:effectLst/>
                        </a:rPr>
                        <a:t>3</a:t>
                      </a:r>
                      <a:r>
                        <a:rPr lang="en-US" sz="1400" b="1" dirty="0">
                          <a:effectLst/>
                        </a:rPr>
                        <a:t>)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10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-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200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10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 smtClean="0">
                          <a:effectLst/>
                        </a:rPr>
                        <a:t>80</a:t>
                      </a:r>
                      <a:endParaRPr lang="en-US" sz="1400" dirty="0">
                        <a:effectLst/>
                      </a:endParaRP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>
                          <a:effectLst/>
                        </a:rPr>
                        <a:t>100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 smtClean="0">
                          <a:effectLst/>
                        </a:rPr>
                        <a:t>400</a:t>
                      </a:r>
                      <a:endParaRPr lang="en-US" sz="1400" dirty="0">
                        <a:effectLst/>
                      </a:endParaRP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05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dirty="0" smtClean="0">
                          <a:effectLst/>
                        </a:rPr>
                        <a:t>Agriculture</a:t>
                      </a:r>
                      <a:r>
                        <a:rPr lang="en-US" sz="1400" b="1" dirty="0">
                          <a:effectLst/>
                        </a:rPr>
                        <a:t/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>
                          <a:effectLst/>
                        </a:rPr>
                        <a:t>(Mt)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>
                          <a:effectLst/>
                        </a:rPr>
                        <a:t>5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>
                          <a:effectLst/>
                        </a:rPr>
                        <a:t>-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>
                          <a:effectLst/>
                        </a:rPr>
                        <a:t>-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>
                          <a:effectLst/>
                        </a:rPr>
                        <a:t>10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>
                          <a:effectLst/>
                        </a:rPr>
                        <a:t>5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>
                          <a:effectLst/>
                        </a:rPr>
                        <a:t>20</a:t>
                      </a: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 smtClean="0">
                          <a:effectLst/>
                        </a:rPr>
                        <a:t>40</a:t>
                      </a:r>
                      <a:endParaRPr lang="en-US" sz="1400" dirty="0">
                        <a:effectLst/>
                      </a:endParaRPr>
                    </a:p>
                  </a:txBody>
                  <a:tcPr marL="21938" marR="21938" marT="14625" marB="1462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3704893" y="2374505"/>
            <a:ext cx="2774261" cy="2290715"/>
            <a:chOff x="3522013" y="4433893"/>
            <a:chExt cx="2774261" cy="2290715"/>
          </a:xfrm>
        </p:grpSpPr>
        <p:sp>
          <p:nvSpPr>
            <p:cNvPr id="18" name="Rounded Rectangle 17"/>
            <p:cNvSpPr/>
            <p:nvPr/>
          </p:nvSpPr>
          <p:spPr>
            <a:xfrm>
              <a:off x="3522013" y="4433893"/>
              <a:ext cx="2774261" cy="2290715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683896" y="5035210"/>
                  <a:ext cx="50033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𝑍𝑖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3896" y="5035210"/>
                  <a:ext cx="500330" cy="492443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3976377" y="4656475"/>
              <a:ext cx="1809264" cy="342898"/>
            </a:xfrm>
            <a:prstGeom prst="roundRect">
              <a:avLst/>
            </a:prstGeom>
            <a:solidFill>
              <a:sysClr val="windowText" lastClr="000000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 smtClean="0">
                  <a:solidFill>
                    <a:prstClr val="white"/>
                  </a:solidFill>
                  <a:latin typeface="Calibri" panose="020F0502020204030204"/>
                </a:rPr>
                <a:t>Nexus flows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24583" y="2364363"/>
            <a:ext cx="2774261" cy="2290715"/>
            <a:chOff x="6541703" y="4423751"/>
            <a:chExt cx="2774261" cy="2290715"/>
          </a:xfrm>
        </p:grpSpPr>
        <p:sp>
          <p:nvSpPr>
            <p:cNvPr id="22" name="Rounded Rectangle 21"/>
            <p:cNvSpPr/>
            <p:nvPr/>
          </p:nvSpPr>
          <p:spPr>
            <a:xfrm>
              <a:off x="6541703" y="4423751"/>
              <a:ext cx="2774261" cy="2290715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7097821" y="4656769"/>
              <a:ext cx="1745749" cy="342898"/>
            </a:xfrm>
            <a:prstGeom prst="roundRect">
              <a:avLst/>
            </a:prstGeom>
            <a:solidFill>
              <a:sysClr val="windowText" lastClr="000000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 smtClean="0">
                  <a:solidFill>
                    <a:prstClr val="white"/>
                  </a:solidFill>
                  <a:latin typeface="Calibri" panose="020F0502020204030204"/>
                </a:rPr>
                <a:t>Other flows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7796207" y="5035209"/>
                  <a:ext cx="5067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𝐹𝑖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6207" y="5035209"/>
                  <a:ext cx="506742" cy="492443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9738094" y="2364363"/>
            <a:ext cx="872875" cy="2290715"/>
            <a:chOff x="9555214" y="4423751"/>
            <a:chExt cx="872875" cy="2290715"/>
          </a:xfrm>
        </p:grpSpPr>
        <p:sp>
          <p:nvSpPr>
            <p:cNvPr id="26" name="Rounded Rectangle 25"/>
            <p:cNvSpPr/>
            <p:nvPr/>
          </p:nvSpPr>
          <p:spPr>
            <a:xfrm>
              <a:off x="9647998" y="4423751"/>
              <a:ext cx="689451" cy="2290715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9555214" y="4656769"/>
              <a:ext cx="872875" cy="342898"/>
            </a:xfrm>
            <a:prstGeom prst="roundRect">
              <a:avLst/>
            </a:prstGeom>
            <a:solidFill>
              <a:sysClr val="windowText" lastClr="000000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 dirty="0" smtClean="0">
                  <a:solidFill>
                    <a:prstClr val="white"/>
                  </a:solidFill>
                  <a:latin typeface="Calibri" panose="020F0502020204030204"/>
                </a:rPr>
                <a:t>Total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9801695" y="5035208"/>
                  <a:ext cx="34426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1695" y="5035208"/>
                  <a:ext cx="344261" cy="492443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ounded Rectangle 28"/>
          <p:cNvSpPr/>
          <p:nvPr/>
        </p:nvSpPr>
        <p:spPr>
          <a:xfrm>
            <a:off x="4780350" y="3588923"/>
            <a:ext cx="5330806" cy="1451533"/>
          </a:xfrm>
          <a:prstGeom prst="roundRect">
            <a:avLst/>
          </a:prstGeom>
          <a:solidFill>
            <a:schemeClr val="tx1">
              <a:lumMod val="20000"/>
              <a:lumOff val="80000"/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5859237" y="4374460"/>
                <a:ext cx="3775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237" y="4374460"/>
                <a:ext cx="377539" cy="49244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ounded Rectangle 30"/>
          <p:cNvSpPr/>
          <p:nvPr/>
        </p:nvSpPr>
        <p:spPr>
          <a:xfrm>
            <a:off x="5032715" y="3808524"/>
            <a:ext cx="2030584" cy="346335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Calibri" panose="020F0502020204030204"/>
              </a:rPr>
              <a:t>Intensity Matrix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468260" y="3808524"/>
            <a:ext cx="2030584" cy="346335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Calibri" panose="020F0502020204030204"/>
              </a:rPr>
              <a:t>Leontief Inverse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8142208" y="4374460"/>
                <a:ext cx="34022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208" y="4374460"/>
                <a:ext cx="340221" cy="49244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6501356" y="2939985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356" y="2939985"/>
                <a:ext cx="419987" cy="49244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9134989" y="2960000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989" y="2960000"/>
                <a:ext cx="419987" cy="49244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36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 animBg="1"/>
      <p:bldP spid="32" grpId="0" animBg="1"/>
      <p:bldP spid="33" grpId="0"/>
      <p:bldP spid="34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81512" y="1357527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Integrated Assessment Modeling Ecosystems </a:t>
            </a:r>
          </a:p>
          <a:p>
            <a:pPr algn="ctr"/>
            <a:r>
              <a:rPr lang="en-US" dirty="0"/>
              <a:t>(e.g., GCAM)</a:t>
            </a:r>
          </a:p>
        </p:txBody>
      </p:sp>
      <p:pic>
        <p:nvPicPr>
          <p:cNvPr id="27" name="Picture 2" descr="https://lh4.googleusercontent.com/uH5u2EpjMo_KVWPtERWb-MxzKZYe5aRlfwIg01-9PCnf1wmOZJxb3AgGGQCImvKx06TeujmmJmexSOFLp9oYYdwQDMHl3QA-s_3xwV2xiD1b9fWj38qRB9MokXx7gsGxRpelmzH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2" r="55977"/>
          <a:stretch/>
        </p:blipFill>
        <p:spPr bwMode="auto">
          <a:xfrm>
            <a:off x="4610451" y="2553024"/>
            <a:ext cx="3577107" cy="38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3590007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/>
          <p:cNvSpPr/>
          <p:nvPr/>
        </p:nvSpPr>
        <p:spPr>
          <a:xfrm>
            <a:off x="8387340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05871" y="2606189"/>
            <a:ext cx="6273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44778" y="2618225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Metis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17" y="2790855"/>
            <a:ext cx="2767427" cy="330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476" y="2913821"/>
            <a:ext cx="2533107" cy="2923285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839944" y="1370455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Regional Nexus Model </a:t>
            </a:r>
          </a:p>
          <a:p>
            <a:pPr algn="ctr"/>
            <a:r>
              <a:rPr lang="en-US" dirty="0"/>
              <a:t>(Metis)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698375" y="1384348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High-Fidelity Sectoral Models </a:t>
            </a:r>
          </a:p>
          <a:p>
            <a:pPr algn="ctr"/>
            <a:r>
              <a:rPr lang="en-US" dirty="0"/>
              <a:t>(e.g., HydroBID)</a:t>
            </a:r>
          </a:p>
        </p:txBody>
      </p:sp>
    </p:spTree>
    <p:extLst>
      <p:ext uri="{BB962C8B-B14F-4D97-AF65-F5344CB8AC3E}">
        <p14:creationId xmlns:p14="http://schemas.microsoft.com/office/powerpoint/2010/main" val="281981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0" r="27359" b="15001"/>
          <a:stretch/>
        </p:blipFill>
        <p:spPr>
          <a:xfrm>
            <a:off x="612645" y="1641020"/>
            <a:ext cx="4502274" cy="30900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22" r="27359" b="15621"/>
          <a:stretch/>
        </p:blipFill>
        <p:spPr>
          <a:xfrm>
            <a:off x="5209585" y="1641021"/>
            <a:ext cx="4591250" cy="30900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5" t="39073" r="1082" b="43325"/>
          <a:stretch/>
        </p:blipFill>
        <p:spPr>
          <a:xfrm>
            <a:off x="10034294" y="2334987"/>
            <a:ext cx="996043" cy="11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3620" y="300943"/>
            <a:ext cx="2291788" cy="4745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Maps_GCM_RCP_SSP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79721" y="2131672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Country 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9721" y="3006524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Country 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376668" y="1918505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Raster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376668" y="2649639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Sub-basin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76668" y="3370159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States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462040" y="1469986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SSP1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473615" y="2223306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SSP2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473615" y="3075972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SSP..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473615" y="4877762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SSP Comp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223321" y="995424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Pol 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223321" y="1826872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Pol 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223321" y="2597554"/>
            <a:ext cx="160116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Diff Pol1-Pol2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23321" y="4284564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Pol 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223321" y="5116012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Pol 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223321" y="5886694"/>
            <a:ext cx="160116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Diff Pol1-Pol2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642664"/>
              </p:ext>
            </p:extLst>
          </p:nvPr>
        </p:nvGraphicFramePr>
        <p:xfrm>
          <a:off x="8368496" y="4444679"/>
          <a:ext cx="3530277" cy="16014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838"/>
                <a:gridCol w="1388962"/>
                <a:gridCol w="1701477"/>
              </a:tblGrid>
              <a:tr h="324091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GCM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GCM</a:t>
                      </a:r>
                      <a:endParaRPr lang="en-US" sz="1200" dirty="0"/>
                    </a:p>
                  </a:txBody>
                  <a:tcPr/>
                </a:tc>
              </a:tr>
              <a:tr h="6864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RCP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Line Chart</a:t>
                      </a:r>
                    </a:p>
                    <a:p>
                      <a:r>
                        <a:rPr lang="en-US" sz="1200" dirty="0" err="1" smtClean="0"/>
                        <a:t>Parm</a:t>
                      </a:r>
                      <a:r>
                        <a:rPr lang="en-US" sz="1200" dirty="0" smtClean="0"/>
                        <a:t>  vs year</a:t>
                      </a:r>
                    </a:p>
                    <a:p>
                      <a:r>
                        <a:rPr lang="en-US" sz="1200" dirty="0" smtClean="0"/>
                        <a:t>SSP col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9096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RCP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412343"/>
              </p:ext>
            </p:extLst>
          </p:nvPr>
        </p:nvGraphicFramePr>
        <p:xfrm>
          <a:off x="8320266" y="1114812"/>
          <a:ext cx="3578508" cy="2114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5390"/>
                <a:gridCol w="1423686"/>
                <a:gridCol w="1539432"/>
              </a:tblGrid>
              <a:tr h="351131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GCM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GCM</a:t>
                      </a:r>
                      <a:endParaRPr lang="en-US" sz="1200" dirty="0"/>
                    </a:p>
                  </a:txBody>
                  <a:tcPr/>
                </a:tc>
              </a:tr>
              <a:tr h="94075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RCP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Map</a:t>
                      </a:r>
                      <a:r>
                        <a:rPr lang="en-US" sz="1200" baseline="0" dirty="0" smtClean="0"/>
                        <a:t> – </a:t>
                      </a:r>
                      <a:r>
                        <a:rPr lang="en-US" sz="1200" baseline="0" dirty="0" err="1" smtClean="0"/>
                        <a:t>Anim</a:t>
                      </a:r>
                      <a:endParaRPr lang="en-US" sz="1200" baseline="0" dirty="0" smtClean="0"/>
                    </a:p>
                    <a:p>
                      <a:r>
                        <a:rPr lang="en-US" sz="1200" baseline="0" dirty="0" smtClean="0"/>
                        <a:t>All years</a:t>
                      </a:r>
                    </a:p>
                    <a:p>
                      <a:r>
                        <a:rPr lang="en-US" sz="1200" baseline="0" dirty="0" smtClean="0"/>
                        <a:t>Each </a:t>
                      </a:r>
                      <a:r>
                        <a:rPr lang="en-US" sz="1200" baseline="0" dirty="0" err="1" smtClean="0"/>
                        <a:t>Param</a:t>
                      </a:r>
                      <a:r>
                        <a:rPr lang="en-US" sz="1200" baseline="0" dirty="0" smtClean="0"/>
                        <a:t> Class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Map – Mean</a:t>
                      </a:r>
                    </a:p>
                    <a:p>
                      <a:r>
                        <a:rPr lang="en-US" sz="1200" dirty="0" err="1" smtClean="0"/>
                        <a:t>Hist</a:t>
                      </a:r>
                      <a:r>
                        <a:rPr lang="en-US" sz="1200" dirty="0" smtClean="0"/>
                        <a:t>, Future</a:t>
                      </a:r>
                    </a:p>
                    <a:p>
                      <a:r>
                        <a:rPr lang="en-US" sz="1200" dirty="0" smtClean="0"/>
                        <a:t>Each </a:t>
                      </a:r>
                      <a:r>
                        <a:rPr lang="en-US" sz="1200" dirty="0" err="1" smtClean="0"/>
                        <a:t>Param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Class</a:t>
                      </a:r>
                      <a:endParaRPr lang="en-US" sz="1200" dirty="0"/>
                    </a:p>
                  </a:txBody>
                  <a:tcPr/>
                </a:tc>
              </a:tr>
              <a:tr h="78791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RCP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Map – </a:t>
                      </a:r>
                      <a:r>
                        <a:rPr lang="en-US" sz="1200" dirty="0" err="1" smtClean="0"/>
                        <a:t>Anim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Diff year-</a:t>
                      </a:r>
                      <a:r>
                        <a:rPr lang="en-US" sz="1200" dirty="0" err="1" smtClean="0"/>
                        <a:t>meanhist</a:t>
                      </a:r>
                      <a:endParaRPr lang="en-US" sz="1200" dirty="0" smtClean="0"/>
                    </a:p>
                    <a:p>
                      <a:pPr marL="0" marR="0" lvl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Diff year-</a:t>
                      </a:r>
                      <a:r>
                        <a:rPr lang="en-US" sz="1200" dirty="0" err="1" smtClean="0"/>
                        <a:t>meanfut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Map – Static Each</a:t>
                      </a:r>
                    </a:p>
                    <a:p>
                      <a:r>
                        <a:rPr lang="en-US" sz="1200" dirty="0" smtClean="0"/>
                        <a:t>Diff year-</a:t>
                      </a:r>
                      <a:r>
                        <a:rPr lang="en-US" sz="1200" dirty="0" err="1" smtClean="0"/>
                        <a:t>meanhist</a:t>
                      </a:r>
                      <a:endParaRPr lang="en-US" sz="1200" dirty="0" smtClean="0"/>
                    </a:p>
                    <a:p>
                      <a:pPr marL="0" marR="0" lvl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Diff year-</a:t>
                      </a:r>
                      <a:r>
                        <a:rPr lang="en-US" sz="1200" dirty="0" err="1" smtClean="0"/>
                        <a:t>meanfut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Rounded Rectangle 22"/>
          <p:cNvSpPr/>
          <p:nvPr/>
        </p:nvSpPr>
        <p:spPr>
          <a:xfrm>
            <a:off x="8616386" y="115747"/>
            <a:ext cx="2963118" cy="8796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sz="1400" dirty="0" smtClean="0">
                <a:solidFill>
                  <a:sysClr val="windowText" lastClr="000000"/>
                </a:solidFill>
              </a:rPr>
              <a:t>Ref – GCM – RCP – 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Hist</a:t>
            </a:r>
            <a:r>
              <a:rPr lang="en-US" sz="1400" dirty="0" smtClean="0">
                <a:solidFill>
                  <a:sysClr val="windowText" lastClr="000000"/>
                </a:solidFill>
              </a:rPr>
              <a:t> Mean</a:t>
            </a:r>
          </a:p>
          <a:p>
            <a:pPr marL="285750" indent="-285750" algn="ctr">
              <a:buFontTx/>
              <a:buChar char="-"/>
            </a:pPr>
            <a:r>
              <a:rPr lang="en-US" sz="1400" dirty="0">
                <a:solidFill>
                  <a:sysClr val="windowText" lastClr="000000"/>
                </a:solidFill>
              </a:rPr>
              <a:t>Ref – GCM – RCP – 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Fut</a:t>
            </a:r>
            <a:r>
              <a:rPr lang="en-US" sz="1400" dirty="0" smtClean="0">
                <a:solidFill>
                  <a:sysClr val="windowText" lastClr="000000"/>
                </a:solidFill>
              </a:rPr>
              <a:t> Mean</a:t>
            </a:r>
          </a:p>
          <a:p>
            <a:pPr marL="285750" indent="-285750" algn="ctr">
              <a:buFontTx/>
              <a:buChar char="-"/>
            </a:pPr>
            <a:r>
              <a:rPr lang="en-US" sz="1400" dirty="0" smtClean="0">
                <a:solidFill>
                  <a:sysClr val="windowText" lastClr="000000"/>
                </a:solidFill>
              </a:rPr>
              <a:t>All –GCM-RCP – 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Hist</a:t>
            </a:r>
            <a:r>
              <a:rPr lang="en-US" sz="1400" dirty="0" smtClean="0">
                <a:solidFill>
                  <a:sysClr val="windowText" lastClr="000000"/>
                </a:solidFill>
              </a:rPr>
              <a:t> Mean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sz="1400" dirty="0" smtClean="0">
                <a:solidFill>
                  <a:sysClr val="windowText" lastClr="000000"/>
                </a:solidFill>
              </a:rPr>
              <a:t>All-GCM-RCP – 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Fut</a:t>
            </a:r>
            <a:r>
              <a:rPr lang="en-US" sz="1400" dirty="0" smtClean="0">
                <a:solidFill>
                  <a:sysClr val="windowText" lastClr="000000"/>
                </a:solidFill>
              </a:rPr>
              <a:t> 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MEan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675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1091241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1.0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959410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2.0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827577" y="1403246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3.0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9695746" y="1403245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x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007663" y="3026524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Charts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007663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007663" y="4408729"/>
            <a:ext cx="1691097" cy="6126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Spatial Aggregation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875832" y="3026525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Links – I/O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144151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Visualize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875832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Calibration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3875831" y="433993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Forecasting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012318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880489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6744001" y="3020016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Infrastructure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744001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Transfers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9748657" y="2329455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72357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399185" y="1169294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Charts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96639" y="2138032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396634" y="4080241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Prep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6185043" y="3901528"/>
            <a:ext cx="5132676" cy="661951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Read GCAM data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tables for selected </a:t>
            </a:r>
            <a:r>
              <a:rPr lang="en-US" sz="1400" dirty="0" smtClean="0">
                <a:solidFill>
                  <a:schemeClr val="tx1"/>
                </a:solidFill>
              </a:rPr>
              <a:t>parameters in appropriate format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templates for stakeholder local data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187590" y="998147"/>
            <a:ext cx="5130134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charts for each region, scenario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diff-plots to compare scenarios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combined plots to compare regions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185043" y="1961643"/>
            <a:ext cx="5132681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maps showing regional and sub-regional boundaries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raster and polygon maps to show parameters 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</a:t>
            </a:r>
            <a:r>
              <a:rPr lang="en-US" sz="1400" dirty="0">
                <a:solidFill>
                  <a:schemeClr val="tx1"/>
                </a:solidFill>
              </a:rPr>
              <a:t>diff-maps to compare </a:t>
            </a:r>
            <a:r>
              <a:rPr lang="en-US" sz="1400" dirty="0" smtClean="0">
                <a:solidFill>
                  <a:schemeClr val="tx1"/>
                </a:solidFill>
              </a:rPr>
              <a:t>scenarios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stCxn id="52" idx="1"/>
            <a:endCxn id="40" idx="3"/>
          </p:cNvCxnSpPr>
          <p:nvPr/>
        </p:nvCxnSpPr>
        <p:spPr>
          <a:xfrm flipH="1">
            <a:off x="3087731" y="4232504"/>
            <a:ext cx="309731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1"/>
            <a:endCxn id="9" idx="3"/>
          </p:cNvCxnSpPr>
          <p:nvPr/>
        </p:nvCxnSpPr>
        <p:spPr>
          <a:xfrm flipH="1" flipV="1">
            <a:off x="3090282" y="1321558"/>
            <a:ext cx="3097308" cy="52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4" idx="1"/>
            <a:endCxn id="10" idx="3"/>
          </p:cNvCxnSpPr>
          <p:nvPr/>
        </p:nvCxnSpPr>
        <p:spPr>
          <a:xfrm flipH="1">
            <a:off x="3087736" y="2290296"/>
            <a:ext cx="30973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ounded Rectangle 100"/>
          <p:cNvSpPr/>
          <p:nvPr/>
        </p:nvSpPr>
        <p:spPr>
          <a:xfrm>
            <a:off x="3605984" y="3998901"/>
            <a:ext cx="2060800" cy="461484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metis.readgcam.R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</a:t>
            </a:r>
            <a:r>
              <a:rPr lang="en-US" sz="1400" dirty="0" smtClean="0">
                <a:solidFill>
                  <a:schemeClr val="tx1"/>
                </a:solidFill>
              </a:rPr>
              <a:t>etis.prepGrid.R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3605989" y="1106514"/>
            <a:ext cx="2220506" cy="377526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metis.chart.R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3605987" y="1919446"/>
            <a:ext cx="2217962" cy="741698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metis.boundaries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metis.map.R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3932420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Key Functions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7620948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Descriptions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1586260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Modules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399186" y="2938032"/>
            <a:ext cx="1691097" cy="6123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Spatial Aggregation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187591" y="2915568"/>
            <a:ext cx="5132680" cy="758079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Aggregate gridded data to given boundary </a:t>
            </a:r>
            <a:r>
              <a:rPr lang="en-US" sz="1400" dirty="0" smtClean="0">
                <a:solidFill>
                  <a:schemeClr val="tx1"/>
                </a:solidFill>
              </a:rPr>
              <a:t>shapefile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Overlay grid cells over region boundaries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Get table with lat, lon and which sub-region they lie in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2" idx="1"/>
            <a:endCxn id="21" idx="3"/>
          </p:cNvCxnSpPr>
          <p:nvPr/>
        </p:nvCxnSpPr>
        <p:spPr>
          <a:xfrm flipH="1" flipV="1">
            <a:off x="3090283" y="3244222"/>
            <a:ext cx="3097308" cy="503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605984" y="3023732"/>
            <a:ext cx="2217962" cy="460115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metis.grid2poly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metis.gridByPoly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396634" y="497212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85043" y="4793414"/>
            <a:ext cx="5132676" cy="661951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Analyze inter-sectoral links in Input/Output Tables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Produce Sankey diagrams showing inter-sectoral flows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Produce A matrices showing inter-sectoral intensities.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>
            <a:stCxn id="26" idx="1"/>
            <a:endCxn id="25" idx="3"/>
          </p:cNvCxnSpPr>
          <p:nvPr/>
        </p:nvCxnSpPr>
        <p:spPr>
          <a:xfrm flipH="1">
            <a:off x="3087731" y="5124390"/>
            <a:ext cx="309731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605984" y="4890787"/>
            <a:ext cx="2060800" cy="461484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metis.io.R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48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/>
          <p:cNvCxnSpPr/>
          <p:nvPr/>
        </p:nvCxnSpPr>
        <p:spPr>
          <a:xfrm flipH="1">
            <a:off x="2233903" y="171582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1928202" y="310017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4027354" y="1534711"/>
            <a:ext cx="1950973" cy="312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metis.readgcam.R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811682" y="2804940"/>
            <a:ext cx="2388522" cy="59046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metis.chartsProcess.R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metis.chart.R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83343" y="1450791"/>
            <a:ext cx="1626705" cy="499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GCAM database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Query File 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6568411" y="2595717"/>
            <a:ext cx="5110739" cy="1441563"/>
            <a:chOff x="5980933" y="1955276"/>
            <a:chExt cx="5110739" cy="1441563"/>
          </a:xfrm>
        </p:grpSpPr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5980933" y="1955276"/>
              <a:ext cx="5110739" cy="1441563"/>
              <a:chOff x="5870448" y="348048"/>
              <a:chExt cx="5110739" cy="1441563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5870448" y="512763"/>
                <a:ext cx="511073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8097448" y="348048"/>
                <a:ext cx="80228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Charts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8988" y="2379420"/>
              <a:ext cx="2051833" cy="90864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6636" y="2380000"/>
              <a:ext cx="1206898" cy="90806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8405" y="2379999"/>
              <a:ext cx="1215416" cy="90806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6446323" y="936607"/>
            <a:ext cx="5232826" cy="1404084"/>
            <a:chOff x="6025896" y="533680"/>
            <a:chExt cx="5232826" cy="1404084"/>
          </a:xfrm>
        </p:grpSpPr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6025896" y="533680"/>
              <a:ext cx="5232826" cy="1404084"/>
              <a:chOff x="6062472" y="385527"/>
              <a:chExt cx="5232826" cy="140408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6062472" y="512763"/>
                <a:ext cx="523262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501074" y="38552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8007" y="1202417"/>
              <a:ext cx="2372326" cy="63852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21266" y="1196417"/>
              <a:ext cx="2372326" cy="638524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633116" y="2450097"/>
            <a:ext cx="2693273" cy="1076986"/>
            <a:chOff x="296232" y="1234871"/>
            <a:chExt cx="2693273" cy="1076986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296232" y="1234871"/>
              <a:ext cx="2693273" cy="1076986"/>
              <a:chOff x="122496" y="1483334"/>
              <a:chExt cx="2693273" cy="107698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122496" y="1618488"/>
                <a:ext cx="2643693" cy="94183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13184" y="1483334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Any Standardized Table</a:t>
                </a:r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155" y="1618502"/>
              <a:ext cx="2372326" cy="638524"/>
            </a:xfrm>
            <a:prstGeom prst="rect">
              <a:avLst/>
            </a:prstGeom>
          </p:spPr>
        </p:pic>
      </p:grpSp>
      <p:cxnSp>
        <p:nvCxnSpPr>
          <p:cNvPr id="83" name="Elbow Connector 82"/>
          <p:cNvCxnSpPr>
            <a:endCxn id="24" idx="0"/>
          </p:cNvCxnSpPr>
          <p:nvPr/>
        </p:nvCxnSpPr>
        <p:spPr>
          <a:xfrm rot="10800000" flipV="1">
            <a:off x="1954964" y="2084919"/>
            <a:ext cx="4491163" cy="50033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1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/>
        </p:nvCxnSpPr>
        <p:spPr>
          <a:xfrm flipH="1">
            <a:off x="2088134" y="1488934"/>
            <a:ext cx="7345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3285953" y="5228134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2394749" y="3333638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4053875" y="3044925"/>
            <a:ext cx="2099098" cy="59769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dirty="0" smtClean="0">
                <a:solidFill>
                  <a:schemeClr val="tx1"/>
                </a:solidFill>
              </a:rPr>
              <a:t>etis.boundaries.R metis.grid2poly.R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77662" y="4953138"/>
            <a:ext cx="2427919" cy="5367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metis.mapsProcess.R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metis.maps.R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12411" y="2614963"/>
            <a:ext cx="3384404" cy="1437350"/>
            <a:chOff x="37949" y="2526164"/>
            <a:chExt cx="3384404" cy="1437350"/>
          </a:xfrm>
        </p:grpSpPr>
        <p:sp>
          <p:nvSpPr>
            <p:cNvPr id="49" name="Rounded Rectangle 48"/>
            <p:cNvSpPr/>
            <p:nvPr/>
          </p:nvSpPr>
          <p:spPr>
            <a:xfrm>
              <a:off x="37949" y="2526164"/>
              <a:ext cx="3299611" cy="143735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71392" y="2999529"/>
              <a:ext cx="893902" cy="87237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50" name="Rounded Rectangle 49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Grid Table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014332" y="2565580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Shapefile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484360" y="2659572"/>
            <a:ext cx="5297126" cy="1391220"/>
            <a:chOff x="6675120" y="3744424"/>
            <a:chExt cx="5297126" cy="1391220"/>
          </a:xfrm>
        </p:grpSpPr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6675120" y="3744424"/>
              <a:ext cx="5297126" cy="1391220"/>
              <a:chOff x="5998172" y="394540"/>
              <a:chExt cx="5297126" cy="1391220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5998172" y="512763"/>
                <a:ext cx="5297126" cy="127299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7364910" y="394540"/>
                <a:ext cx="2621042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Polygon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5116" y="4408939"/>
              <a:ext cx="2397702" cy="65948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1182" y="4397724"/>
              <a:ext cx="2397702" cy="659486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438329" y="4431300"/>
            <a:ext cx="3389190" cy="1593669"/>
            <a:chOff x="37949" y="2526163"/>
            <a:chExt cx="3389190" cy="1593669"/>
          </a:xfrm>
        </p:grpSpPr>
        <p:sp>
          <p:nvSpPr>
            <p:cNvPr id="71" name="Rounded Rectangle 70"/>
            <p:cNvSpPr/>
            <p:nvPr/>
          </p:nvSpPr>
          <p:spPr>
            <a:xfrm>
              <a:off x="37949" y="2526163"/>
              <a:ext cx="3299611" cy="159366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62760" y="3157338"/>
              <a:ext cx="893902" cy="872374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Polygon Table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019118" y="2610405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Polygon Shapefile</a:t>
              </a:r>
            </a:p>
          </p:txBody>
        </p:sp>
      </p:grpSp>
      <p:cxnSp>
        <p:nvCxnSpPr>
          <p:cNvPr id="96" name="Elbow Connector 95"/>
          <p:cNvCxnSpPr>
            <a:stCxn id="64" idx="2"/>
            <a:endCxn id="71" idx="0"/>
          </p:cNvCxnSpPr>
          <p:nvPr/>
        </p:nvCxnSpPr>
        <p:spPr>
          <a:xfrm rot="5400000">
            <a:off x="5420275" y="718652"/>
            <a:ext cx="380508" cy="70447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9637903" y="4050792"/>
            <a:ext cx="1" cy="649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8031144" y="4535006"/>
            <a:ext cx="2309129" cy="1324925"/>
            <a:chOff x="6454560" y="5148751"/>
            <a:chExt cx="2309129" cy="1324925"/>
          </a:xfrm>
        </p:grpSpPr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>
              <a:off x="6468393" y="5148751"/>
              <a:ext cx="2200120" cy="1324925"/>
              <a:chOff x="6220835" y="464686"/>
              <a:chExt cx="2200120" cy="1324925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6220835" y="512763"/>
                <a:ext cx="2200120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7011475" y="464686"/>
                <a:ext cx="802286" cy="34439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Maps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2142" y="5716618"/>
              <a:ext cx="720492" cy="695956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1467" y="5716618"/>
              <a:ext cx="720028" cy="688428"/>
            </a:xfrm>
            <a:prstGeom prst="rect">
              <a:avLst/>
            </a:prstGeom>
          </p:spPr>
        </p:pic>
        <p:sp>
          <p:nvSpPr>
            <p:cNvPr id="78" name="Rounded Rectangle 77"/>
            <p:cNvSpPr/>
            <p:nvPr/>
          </p:nvSpPr>
          <p:spPr>
            <a:xfrm>
              <a:off x="6454560" y="5442044"/>
              <a:ext cx="1125701" cy="32153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1. Gridded</a:t>
              </a: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7566119" y="5404542"/>
              <a:ext cx="1197570" cy="328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2. Polygons</a:t>
              </a:r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4053875" y="1295373"/>
            <a:ext cx="2099098" cy="3871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metis.prepGrid.R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84360" y="599763"/>
            <a:ext cx="5297126" cy="1391220"/>
            <a:chOff x="6703816" y="1349571"/>
            <a:chExt cx="5297126" cy="1391220"/>
          </a:xfrm>
        </p:grpSpPr>
        <p:grpSp>
          <p:nvGrpSpPr>
            <p:cNvPr id="81" name="Group 80"/>
            <p:cNvGrpSpPr>
              <a:grpSpLocks noChangeAspect="1"/>
            </p:cNvGrpSpPr>
            <p:nvPr/>
          </p:nvGrpSpPr>
          <p:grpSpPr>
            <a:xfrm>
              <a:off x="6703816" y="1349571"/>
              <a:ext cx="5297126" cy="1391220"/>
              <a:chOff x="5998172" y="394540"/>
              <a:chExt cx="5297126" cy="1391220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5998172" y="512763"/>
                <a:ext cx="5297126" cy="127299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7364910" y="394540"/>
                <a:ext cx="2621042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</a:t>
                </a:r>
                <a:r>
                  <a:rPr lang="en-US" sz="1600" u="sng" dirty="0" smtClean="0">
                    <a:solidFill>
                      <a:schemeClr val="tx1"/>
                    </a:solidFill>
                  </a:rPr>
                  <a:t>Grid </a:t>
                </a:r>
                <a:r>
                  <a:rPr lang="en-US" sz="1600" u="sng" dirty="0">
                    <a:solidFill>
                      <a:schemeClr val="tx1"/>
                    </a:solidFill>
                  </a:rPr>
                  <a:t>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7678" y="2003480"/>
              <a:ext cx="2386399" cy="651688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6806" y="2002871"/>
              <a:ext cx="2386399" cy="651688"/>
            </a:xfrm>
            <a:prstGeom prst="rect">
              <a:avLst/>
            </a:prstGeom>
          </p:spPr>
        </p:pic>
      </p:grpSp>
      <p:cxnSp>
        <p:nvCxnSpPr>
          <p:cNvPr id="93" name="Elbow Connector 92"/>
          <p:cNvCxnSpPr>
            <a:stCxn id="85" idx="2"/>
            <a:endCxn id="49" idx="0"/>
          </p:cNvCxnSpPr>
          <p:nvPr/>
        </p:nvCxnSpPr>
        <p:spPr>
          <a:xfrm rot="5400000">
            <a:off x="5285580" y="-1232380"/>
            <a:ext cx="623980" cy="707070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1444299" y="1240945"/>
            <a:ext cx="1626705" cy="499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Raw gridded data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41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534" y="780800"/>
            <a:ext cx="3238500" cy="1752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45" y="65779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20" idx="1"/>
          </p:cNvCxnSpPr>
          <p:nvPr/>
        </p:nvCxnSpPr>
        <p:spPr>
          <a:xfrm>
            <a:off x="1195138" y="1363581"/>
            <a:ext cx="1293645" cy="1463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402874" y="1657101"/>
            <a:ext cx="4896660" cy="743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8783" y="2255921"/>
            <a:ext cx="1038225" cy="1143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Connector 23"/>
          <p:cNvCxnSpPr>
            <a:endCxn id="32" idx="1"/>
          </p:cNvCxnSpPr>
          <p:nvPr/>
        </p:nvCxnSpPr>
        <p:spPr>
          <a:xfrm>
            <a:off x="3286819" y="2714124"/>
            <a:ext cx="2495860" cy="240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176337" y="2958766"/>
            <a:ext cx="2720642" cy="1431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5" idx="1"/>
          </p:cNvCxnSpPr>
          <p:nvPr/>
        </p:nvCxnSpPr>
        <p:spPr>
          <a:xfrm>
            <a:off x="3296654" y="3343777"/>
            <a:ext cx="1894974" cy="2712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679" y="2414337"/>
            <a:ext cx="1809750" cy="647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627" y="5761119"/>
            <a:ext cx="2514600" cy="590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978" y="4249653"/>
            <a:ext cx="838200" cy="3238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6227" y="4092491"/>
            <a:ext cx="1371600" cy="638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Connector 14"/>
          <p:cNvCxnSpPr>
            <a:stCxn id="4" idx="3"/>
            <a:endCxn id="5" idx="1"/>
          </p:cNvCxnSpPr>
          <p:nvPr/>
        </p:nvCxnSpPr>
        <p:spPr>
          <a:xfrm>
            <a:off x="6735178" y="4411578"/>
            <a:ext cx="97104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325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0" y="88238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1216152" y="2377806"/>
            <a:ext cx="2008060" cy="270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12" y="594830"/>
            <a:ext cx="1905000" cy="43719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733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58" y="523915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841" y="4007060"/>
            <a:ext cx="24574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937" y="4507714"/>
            <a:ext cx="2181225" cy="6286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516" y="5488909"/>
            <a:ext cx="5126697" cy="10110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13" idx="1"/>
          </p:cNvCxnSpPr>
          <p:nvPr/>
        </p:nvCxnSpPr>
        <p:spPr>
          <a:xfrm flipV="1">
            <a:off x="1216153" y="1339853"/>
            <a:ext cx="922363" cy="6443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3"/>
            <a:endCxn id="19" idx="1"/>
          </p:cNvCxnSpPr>
          <p:nvPr/>
        </p:nvCxnSpPr>
        <p:spPr>
          <a:xfrm flipV="1">
            <a:off x="3633940" y="1082678"/>
            <a:ext cx="579260" cy="257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0" idx="0"/>
          </p:cNvCxnSpPr>
          <p:nvPr/>
        </p:nvCxnSpPr>
        <p:spPr>
          <a:xfrm>
            <a:off x="4213201" y="4678531"/>
            <a:ext cx="488664" cy="8103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7867162" y="469923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Not created automatically. Need to Add this file after getting data from local stakeholders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516" y="1111253"/>
            <a:ext cx="1495425" cy="4572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200" y="596903"/>
            <a:ext cx="1466850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Connector 19"/>
          <p:cNvCxnSpPr>
            <a:stCxn id="7" idx="0"/>
          </p:cNvCxnSpPr>
          <p:nvPr/>
        </p:nvCxnSpPr>
        <p:spPr>
          <a:xfrm flipV="1">
            <a:off x="3278567" y="1396876"/>
            <a:ext cx="1216441" cy="26101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9173" y="168278"/>
            <a:ext cx="3686175" cy="11715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1133" y="1816008"/>
            <a:ext cx="7361008" cy="2178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Straight Connector 24"/>
          <p:cNvCxnSpPr>
            <a:stCxn id="8" idx="0"/>
          </p:cNvCxnSpPr>
          <p:nvPr/>
        </p:nvCxnSpPr>
        <p:spPr>
          <a:xfrm flipH="1" flipV="1">
            <a:off x="5296414" y="1111254"/>
            <a:ext cx="1480135" cy="3396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4" idx="1"/>
          </p:cNvCxnSpPr>
          <p:nvPr/>
        </p:nvCxnSpPr>
        <p:spPr>
          <a:xfrm>
            <a:off x="5385817" y="754066"/>
            <a:ext cx="108335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9493688" y="930339"/>
            <a:ext cx="661661" cy="882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08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5794</TotalTime>
  <Words>620</Words>
  <Application>Microsoft Office PowerPoint</Application>
  <PresentationFormat>Widescreen</PresentationFormat>
  <Paragraphs>274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Figures for Metis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PNNL IM Services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Khan, Zarrar</dc:creator>
  <cp:lastModifiedBy>Khan, Zarrar</cp:lastModifiedBy>
  <cp:revision>100</cp:revision>
  <dcterms:created xsi:type="dcterms:W3CDTF">2018-10-10T15:22:41Z</dcterms:created>
  <dcterms:modified xsi:type="dcterms:W3CDTF">2019-07-05T15:08:02Z</dcterms:modified>
</cp:coreProperties>
</file>